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9" r:id="rId1"/>
  </p:sldMasterIdLst>
  <p:notesMasterIdLst>
    <p:notesMasterId r:id="rId88"/>
  </p:notesMasterIdLst>
  <p:handoutMasterIdLst>
    <p:handoutMasterId r:id="rId89"/>
  </p:handoutMasterIdLst>
  <p:sldIdLst>
    <p:sldId id="295" r:id="rId2"/>
    <p:sldId id="540" r:id="rId3"/>
    <p:sldId id="420" r:id="rId4"/>
    <p:sldId id="421" r:id="rId5"/>
    <p:sldId id="422" r:id="rId6"/>
    <p:sldId id="461" r:id="rId7"/>
    <p:sldId id="424" r:id="rId8"/>
    <p:sldId id="428" r:id="rId9"/>
    <p:sldId id="429" r:id="rId10"/>
    <p:sldId id="427" r:id="rId11"/>
    <p:sldId id="541" r:id="rId12"/>
    <p:sldId id="542" r:id="rId13"/>
    <p:sldId id="543" r:id="rId14"/>
    <p:sldId id="431" r:id="rId15"/>
    <p:sldId id="479" r:id="rId16"/>
    <p:sldId id="480" r:id="rId17"/>
    <p:sldId id="486" r:id="rId18"/>
    <p:sldId id="487" r:id="rId19"/>
    <p:sldId id="462" r:id="rId20"/>
    <p:sldId id="357" r:id="rId21"/>
    <p:sldId id="439" r:id="rId22"/>
    <p:sldId id="488" r:id="rId23"/>
    <p:sldId id="489" r:id="rId24"/>
    <p:sldId id="491" r:id="rId25"/>
    <p:sldId id="492" r:id="rId26"/>
    <p:sldId id="500" r:id="rId27"/>
    <p:sldId id="493" r:id="rId28"/>
    <p:sldId id="494" r:id="rId29"/>
    <p:sldId id="495" r:id="rId30"/>
    <p:sldId id="496" r:id="rId31"/>
    <p:sldId id="497" r:id="rId32"/>
    <p:sldId id="498" r:id="rId33"/>
    <p:sldId id="499" r:id="rId34"/>
    <p:sldId id="502" r:id="rId35"/>
    <p:sldId id="501" r:id="rId36"/>
    <p:sldId id="503" r:id="rId37"/>
    <p:sldId id="504" r:id="rId38"/>
    <p:sldId id="505" r:id="rId39"/>
    <p:sldId id="506" r:id="rId40"/>
    <p:sldId id="507" r:id="rId41"/>
    <p:sldId id="508" r:id="rId42"/>
    <p:sldId id="509" r:id="rId43"/>
    <p:sldId id="510" r:id="rId44"/>
    <p:sldId id="436" r:id="rId45"/>
    <p:sldId id="544" r:id="rId46"/>
    <p:sldId id="476" r:id="rId47"/>
    <p:sldId id="511" r:id="rId48"/>
    <p:sldId id="512" r:id="rId49"/>
    <p:sldId id="513" r:id="rId50"/>
    <p:sldId id="515" r:id="rId51"/>
    <p:sldId id="514" r:id="rId52"/>
    <p:sldId id="545" r:id="rId53"/>
    <p:sldId id="546" r:id="rId54"/>
    <p:sldId id="547" r:id="rId55"/>
    <p:sldId id="477" r:id="rId56"/>
    <p:sldId id="460" r:id="rId57"/>
    <p:sldId id="516" r:id="rId58"/>
    <p:sldId id="517" r:id="rId59"/>
    <p:sldId id="518" r:id="rId60"/>
    <p:sldId id="519" r:id="rId61"/>
    <p:sldId id="520" r:id="rId62"/>
    <p:sldId id="521" r:id="rId63"/>
    <p:sldId id="523" r:id="rId64"/>
    <p:sldId id="524" r:id="rId65"/>
    <p:sldId id="526" r:id="rId66"/>
    <p:sldId id="528" r:id="rId67"/>
    <p:sldId id="529" r:id="rId68"/>
    <p:sldId id="530" r:id="rId69"/>
    <p:sldId id="532" r:id="rId70"/>
    <p:sldId id="548" r:id="rId71"/>
    <p:sldId id="451" r:id="rId72"/>
    <p:sldId id="478" r:id="rId73"/>
    <p:sldId id="465" r:id="rId74"/>
    <p:sldId id="466" r:id="rId75"/>
    <p:sldId id="467" r:id="rId76"/>
    <p:sldId id="468" r:id="rId77"/>
    <p:sldId id="469" r:id="rId78"/>
    <p:sldId id="539" r:id="rId79"/>
    <p:sldId id="534" r:id="rId80"/>
    <p:sldId id="535" r:id="rId81"/>
    <p:sldId id="471" r:id="rId82"/>
    <p:sldId id="538" r:id="rId83"/>
    <p:sldId id="537" r:id="rId84"/>
    <p:sldId id="536" r:id="rId85"/>
    <p:sldId id="474" r:id="rId86"/>
    <p:sldId id="475" r:id="rId87"/>
  </p:sldIdLst>
  <p:sldSz cx="12192000" cy="6858000"/>
  <p:notesSz cx="7315200" cy="9601200"/>
  <p:defaultTex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CCCCFF"/>
    <a:srgbClr val="FF9933"/>
    <a:srgbClr val="A9CEEF"/>
    <a:srgbClr val="BBD8F3"/>
    <a:srgbClr val="A2CAEE"/>
    <a:srgbClr val="7F7F7F"/>
    <a:srgbClr val="E63F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1787" autoAdjust="0"/>
  </p:normalViewPr>
  <p:slideViewPr>
    <p:cSldViewPr snapToGrid="0">
      <p:cViewPr varScale="1">
        <p:scale>
          <a:sx n="75" d="100"/>
          <a:sy n="75" d="100"/>
        </p:scale>
        <p:origin x="280" y="48"/>
      </p:cViewPr>
      <p:guideLst>
        <p:guide orient="horz" pos="2160"/>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68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handoutMaster" Target="handoutMasters/handout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eaLnBrk="0" hangingPunct="0">
              <a:defRPr sz="1100" i="1">
                <a:cs typeface="+mn-cs"/>
              </a:defRPr>
            </a:lvl1pPr>
          </a:lstStyle>
          <a:p>
            <a:pPr>
              <a:defRPr/>
            </a:pPr>
            <a:endParaRPr lang="en-US"/>
          </a:p>
        </p:txBody>
      </p:sp>
      <p:sp>
        <p:nvSpPr>
          <p:cNvPr id="3075" name="Rectangle 3"/>
          <p:cNvSpPr>
            <a:spLocks noGrp="1" noChangeArrowheads="1"/>
          </p:cNvSpPr>
          <p:nvPr>
            <p:ph type="dt" sz="quarter" idx="1"/>
          </p:nvPr>
        </p:nvSpPr>
        <p:spPr bwMode="auto">
          <a:xfrm>
            <a:off x="4144963" y="-1588"/>
            <a:ext cx="3170237"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lgn="r" eaLnBrk="0" hangingPunct="0">
              <a:defRPr sz="1100" i="1">
                <a:cs typeface="+mn-cs"/>
              </a:defRPr>
            </a:lvl1pPr>
          </a:lstStyle>
          <a:p>
            <a:pPr>
              <a:defRPr/>
            </a:pPr>
            <a:endParaRPr lang="en-US"/>
          </a:p>
        </p:txBody>
      </p:sp>
      <p:sp>
        <p:nvSpPr>
          <p:cNvPr id="3076" name="Rectangle 4"/>
          <p:cNvSpPr>
            <a:spLocks noGrp="1" noChangeArrowheads="1"/>
          </p:cNvSpPr>
          <p:nvPr>
            <p:ph type="ftr" sz="quarter" idx="2"/>
          </p:nvPr>
        </p:nvSpPr>
        <p:spPr bwMode="auto">
          <a:xfrm>
            <a:off x="-1588" y="9120188"/>
            <a:ext cx="3170238"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eaLnBrk="0" hangingPunct="0">
              <a:defRPr sz="1100" i="1">
                <a:cs typeface="+mn-cs"/>
              </a:defRPr>
            </a:lvl1pPr>
          </a:lstStyle>
          <a:p>
            <a:pPr>
              <a:defRPr/>
            </a:pPr>
            <a:endParaRPr lang="en-US"/>
          </a:p>
        </p:txBody>
      </p:sp>
      <p:sp>
        <p:nvSpPr>
          <p:cNvPr id="3077" name="Rectangle 5"/>
          <p:cNvSpPr>
            <a:spLocks noGrp="1" noChangeArrowheads="1"/>
          </p:cNvSpPr>
          <p:nvPr>
            <p:ph type="sldNum" sz="quarter" idx="3"/>
          </p:nvPr>
        </p:nvSpPr>
        <p:spPr bwMode="auto">
          <a:xfrm>
            <a:off x="4144963" y="9120188"/>
            <a:ext cx="3170237"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lgn="r" eaLnBrk="0" hangingPunct="0">
              <a:defRPr sz="1100" i="1"/>
            </a:lvl1pPr>
          </a:lstStyle>
          <a:p>
            <a:fld id="{8D93F9AA-1DD3-4FD1-A802-3AF5F9272A4E}" type="slidenum">
              <a:rPr lang="en-US" altLang="en-US"/>
              <a:pPr/>
              <a:t>‹#›</a:t>
            </a:fld>
            <a:endParaRPr lang="en-US" altLang="en-US"/>
          </a:p>
        </p:txBody>
      </p:sp>
    </p:spTree>
    <p:extLst>
      <p:ext uri="{BB962C8B-B14F-4D97-AF65-F5344CB8AC3E}">
        <p14:creationId xmlns:p14="http://schemas.microsoft.com/office/powerpoint/2010/main" val="21906073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eaLnBrk="0" hangingPunct="0">
              <a:defRPr sz="1100" i="1">
                <a:cs typeface="+mn-cs"/>
              </a:defRPr>
            </a:lvl1pPr>
          </a:lstStyle>
          <a:p>
            <a:pPr>
              <a:defRPr/>
            </a:pPr>
            <a:endParaRPr lang="en-US"/>
          </a:p>
        </p:txBody>
      </p:sp>
      <p:sp>
        <p:nvSpPr>
          <p:cNvPr id="2051" name="Rectangle 3"/>
          <p:cNvSpPr>
            <a:spLocks noGrp="1" noChangeArrowheads="1"/>
          </p:cNvSpPr>
          <p:nvPr>
            <p:ph type="dt" idx="1"/>
          </p:nvPr>
        </p:nvSpPr>
        <p:spPr bwMode="auto">
          <a:xfrm>
            <a:off x="4144963" y="-1588"/>
            <a:ext cx="3170237" cy="481013"/>
          </a:xfrm>
          <a:prstGeom prst="rect">
            <a:avLst/>
          </a:prstGeom>
          <a:noFill/>
          <a:ln w="9525">
            <a:noFill/>
            <a:miter lim="800000"/>
            <a:headEnd/>
            <a:tailEnd/>
          </a:ln>
          <a:effectLst/>
        </p:spPr>
        <p:txBody>
          <a:bodyPr vert="horz" wrap="square" lIns="20368" tIns="0" rIns="20368" bIns="0" numCol="1" anchor="t" anchorCtr="0" compatLnSpc="1">
            <a:prstTxWarp prst="textNoShape">
              <a:avLst/>
            </a:prstTxWarp>
          </a:bodyPr>
          <a:lstStyle>
            <a:lvl1pPr algn="r" eaLnBrk="0" hangingPunct="0">
              <a:defRPr sz="1100" i="1">
                <a:cs typeface="+mn-cs"/>
              </a:defRPr>
            </a:lvl1pPr>
          </a:lstStyle>
          <a:p>
            <a:pPr>
              <a:defRPr/>
            </a:pPr>
            <a:endParaRPr lang="en-US"/>
          </a:p>
        </p:txBody>
      </p:sp>
      <p:sp>
        <p:nvSpPr>
          <p:cNvPr id="2052" name="Rectangle 4"/>
          <p:cNvSpPr>
            <a:spLocks noGrp="1" noChangeArrowheads="1"/>
          </p:cNvSpPr>
          <p:nvPr>
            <p:ph type="ftr" sz="quarter" idx="4"/>
          </p:nvPr>
        </p:nvSpPr>
        <p:spPr bwMode="auto">
          <a:xfrm>
            <a:off x="-1588" y="9120188"/>
            <a:ext cx="3170238"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eaLnBrk="0" hangingPunct="0">
              <a:defRPr sz="1100" i="1">
                <a:cs typeface="+mn-cs"/>
              </a:defRPr>
            </a:lvl1pPr>
          </a:lstStyle>
          <a:p>
            <a:pPr>
              <a:defRPr/>
            </a:pPr>
            <a:endParaRPr lang="en-US"/>
          </a:p>
        </p:txBody>
      </p:sp>
      <p:sp>
        <p:nvSpPr>
          <p:cNvPr id="2053" name="Rectangle 5"/>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20368" tIns="0" rIns="20368" bIns="0" numCol="1" anchor="b" anchorCtr="0" compatLnSpc="1">
            <a:prstTxWarp prst="textNoShape">
              <a:avLst/>
            </a:prstTxWarp>
          </a:bodyPr>
          <a:lstStyle>
            <a:lvl1pPr algn="r" eaLnBrk="0" hangingPunct="0">
              <a:defRPr sz="1100" i="1"/>
            </a:lvl1pPr>
          </a:lstStyle>
          <a:p>
            <a:fld id="{58CCDB5E-43F8-424D-82CD-9FF70AE301CF}" type="slidenum">
              <a:rPr lang="en-US" altLang="en-US"/>
              <a:pPr/>
              <a:t>‹#›</a:t>
            </a:fld>
            <a:endParaRPr lang="en-US" altLang="en-US"/>
          </a:p>
        </p:txBody>
      </p:sp>
      <p:sp>
        <p:nvSpPr>
          <p:cNvPr id="2054" name="Rectangle 6"/>
          <p:cNvSpPr>
            <a:spLocks noGrp="1" noChangeArrowheads="1"/>
          </p:cNvSpPr>
          <p:nvPr>
            <p:ph type="body" sz="quarter" idx="3"/>
          </p:nvPr>
        </p:nvSpPr>
        <p:spPr bwMode="auto">
          <a:xfrm>
            <a:off x="973138" y="4560888"/>
            <a:ext cx="5365750" cy="4319587"/>
          </a:xfrm>
          <a:prstGeom prst="rect">
            <a:avLst/>
          </a:prstGeom>
          <a:noFill/>
          <a:ln w="9525">
            <a:noFill/>
            <a:miter lim="800000"/>
            <a:headEnd/>
            <a:tailEnd/>
          </a:ln>
          <a:effectLst/>
        </p:spPr>
        <p:txBody>
          <a:bodyPr vert="horz" wrap="square" lIns="98447" tIns="49224" rIns="98447" bIns="4922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0119" name="Rectangle 7"/>
          <p:cNvSpPr>
            <a:spLocks noGrp="1" noRot="1" noChangeAspect="1" noChangeArrowheads="1" noTextEdit="1"/>
          </p:cNvSpPr>
          <p:nvPr>
            <p:ph type="sldImg" idx="2"/>
          </p:nvPr>
        </p:nvSpPr>
        <p:spPr bwMode="auto">
          <a:xfrm>
            <a:off x="469900" y="727075"/>
            <a:ext cx="6373813" cy="35861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9647983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xfrm>
            <a:off x="469900" y="727075"/>
            <a:ext cx="6373813" cy="3586163"/>
          </a:xfrm>
          <a:ln/>
        </p:spPr>
      </p:sp>
      <p:sp>
        <p:nvSpPr>
          <p:cNvPr id="91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820580C0-4E7C-4553-9A62-A0A1D0639D88}" type="slidenum">
              <a:rPr lang="en-US" altLang="en-US" sz="1100"/>
              <a:pPr/>
              <a:t>1</a:t>
            </a:fld>
            <a:endParaRPr lang="en-US" altLang="en-US" sz="1100"/>
          </a:p>
        </p:txBody>
      </p:sp>
    </p:spTree>
    <p:extLst>
      <p:ext uri="{BB962C8B-B14F-4D97-AF65-F5344CB8AC3E}">
        <p14:creationId xmlns:p14="http://schemas.microsoft.com/office/powerpoint/2010/main" val="1374222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xfrm>
            <a:off x="469900" y="727075"/>
            <a:ext cx="6373813" cy="3586163"/>
          </a:xfrm>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CC0633B9-42C6-4C57-AE12-A329DB4E3BF6}" type="slidenum">
              <a:rPr lang="en-US" altLang="en-US" sz="1100"/>
              <a:pPr/>
              <a:t>10</a:t>
            </a:fld>
            <a:endParaRPr lang="en-US" altLang="en-US" sz="1100"/>
          </a:p>
        </p:txBody>
      </p:sp>
    </p:spTree>
    <p:extLst>
      <p:ext uri="{BB962C8B-B14F-4D97-AF65-F5344CB8AC3E}">
        <p14:creationId xmlns:p14="http://schemas.microsoft.com/office/powerpoint/2010/main" val="2249816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xfrm>
            <a:off x="469900" y="727075"/>
            <a:ext cx="6373813" cy="3586163"/>
          </a:xfrm>
          <a:ln/>
        </p:spPr>
      </p:sp>
      <p:sp>
        <p:nvSpPr>
          <p:cNvPr id="101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85B8228F-1C52-4216-A646-2CC518D957E6}" type="slidenum">
              <a:rPr lang="en-US" altLang="en-US" sz="1100" i="1"/>
              <a:pPr algn="r"/>
              <a:t>11</a:t>
            </a:fld>
            <a:endParaRPr lang="en-US" altLang="en-US" sz="1100" i="1"/>
          </a:p>
        </p:txBody>
      </p:sp>
    </p:spTree>
    <p:extLst>
      <p:ext uri="{BB962C8B-B14F-4D97-AF65-F5344CB8AC3E}">
        <p14:creationId xmlns:p14="http://schemas.microsoft.com/office/powerpoint/2010/main" val="1987999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xfrm>
            <a:off x="469900" y="727075"/>
            <a:ext cx="6373813" cy="3586163"/>
          </a:xfrm>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F1FDB632-CDA7-416E-80A0-C89651F843FA}" type="slidenum">
              <a:rPr lang="en-US" altLang="en-US" sz="1100" i="1"/>
              <a:pPr algn="r"/>
              <a:t>12</a:t>
            </a:fld>
            <a:endParaRPr lang="en-US" altLang="en-US" sz="1100" i="1"/>
          </a:p>
        </p:txBody>
      </p:sp>
    </p:spTree>
    <p:extLst>
      <p:ext uri="{BB962C8B-B14F-4D97-AF65-F5344CB8AC3E}">
        <p14:creationId xmlns:p14="http://schemas.microsoft.com/office/powerpoint/2010/main" val="38248078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xfrm>
            <a:off x="469900" y="727075"/>
            <a:ext cx="6373813" cy="3586163"/>
          </a:xfrm>
          <a:ln/>
        </p:spPr>
      </p:sp>
      <p:sp>
        <p:nvSpPr>
          <p:cNvPr id="103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FF6BDF37-5313-425E-9D1D-956A51960D4C}" type="slidenum">
              <a:rPr lang="en-US" altLang="en-US" sz="1100" i="1"/>
              <a:pPr algn="r"/>
              <a:t>13</a:t>
            </a:fld>
            <a:endParaRPr lang="en-US" altLang="en-US" sz="1100" i="1"/>
          </a:p>
        </p:txBody>
      </p:sp>
    </p:spTree>
    <p:extLst>
      <p:ext uri="{BB962C8B-B14F-4D97-AF65-F5344CB8AC3E}">
        <p14:creationId xmlns:p14="http://schemas.microsoft.com/office/powerpoint/2010/main" val="15188413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xfrm>
            <a:off x="469900" y="727075"/>
            <a:ext cx="6373813" cy="3586163"/>
          </a:xfrm>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5B0D46B4-B000-42D0-89D2-C8988A7B5CED}" type="slidenum">
              <a:rPr lang="en-US" altLang="en-US" sz="1100"/>
              <a:pPr/>
              <a:t>14</a:t>
            </a:fld>
            <a:endParaRPr lang="en-US" altLang="en-US" sz="1100"/>
          </a:p>
        </p:txBody>
      </p:sp>
    </p:spTree>
    <p:extLst>
      <p:ext uri="{BB962C8B-B14F-4D97-AF65-F5344CB8AC3E}">
        <p14:creationId xmlns:p14="http://schemas.microsoft.com/office/powerpoint/2010/main" val="104596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xfrm>
            <a:off x="469900" y="727075"/>
            <a:ext cx="6373813" cy="3586163"/>
          </a:xfrm>
          <a:ln/>
        </p:spPr>
      </p:sp>
      <p:sp>
        <p:nvSpPr>
          <p:cNvPr id="105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8052B191-963F-444C-A61B-360B1E0A66DA}" type="slidenum">
              <a:rPr lang="en-US" altLang="en-US" sz="1100"/>
              <a:pPr/>
              <a:t>15</a:t>
            </a:fld>
            <a:endParaRPr lang="en-US" altLang="en-US" sz="1100"/>
          </a:p>
        </p:txBody>
      </p:sp>
    </p:spTree>
    <p:extLst>
      <p:ext uri="{BB962C8B-B14F-4D97-AF65-F5344CB8AC3E}">
        <p14:creationId xmlns:p14="http://schemas.microsoft.com/office/powerpoint/2010/main" val="41108536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xfrm>
            <a:off x="469900" y="727075"/>
            <a:ext cx="6373813" cy="3586163"/>
          </a:xfrm>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8D9277F3-5B24-455E-BDB9-1B567578DC51}" type="slidenum">
              <a:rPr lang="en-US" altLang="en-US" sz="1100"/>
              <a:pPr/>
              <a:t>16</a:t>
            </a:fld>
            <a:endParaRPr lang="en-US" altLang="en-US" sz="1100"/>
          </a:p>
        </p:txBody>
      </p:sp>
    </p:spTree>
    <p:extLst>
      <p:ext uri="{BB962C8B-B14F-4D97-AF65-F5344CB8AC3E}">
        <p14:creationId xmlns:p14="http://schemas.microsoft.com/office/powerpoint/2010/main" val="15766813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xfrm>
            <a:off x="469900" y="727075"/>
            <a:ext cx="6373813" cy="3586163"/>
          </a:xfrm>
          <a:ln/>
        </p:spPr>
      </p:sp>
      <p:sp>
        <p:nvSpPr>
          <p:cNvPr id="107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62EF89BC-1E7C-4BD1-B058-380D2D9683CD}" type="slidenum">
              <a:rPr lang="en-US" altLang="en-US" sz="1100"/>
              <a:pPr/>
              <a:t>17</a:t>
            </a:fld>
            <a:endParaRPr lang="en-US" altLang="en-US" sz="1100"/>
          </a:p>
        </p:txBody>
      </p:sp>
    </p:spTree>
    <p:extLst>
      <p:ext uri="{BB962C8B-B14F-4D97-AF65-F5344CB8AC3E}">
        <p14:creationId xmlns:p14="http://schemas.microsoft.com/office/powerpoint/2010/main" val="2635849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xfrm>
            <a:off x="469900" y="727075"/>
            <a:ext cx="6373813" cy="3586163"/>
          </a:xfrm>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CF7AE845-622A-4339-A14E-057065EA80F8}" type="slidenum">
              <a:rPr lang="en-US" altLang="en-US" sz="1100"/>
              <a:pPr/>
              <a:t>18</a:t>
            </a:fld>
            <a:endParaRPr lang="en-US" altLang="en-US" sz="1100"/>
          </a:p>
        </p:txBody>
      </p:sp>
    </p:spTree>
    <p:extLst>
      <p:ext uri="{BB962C8B-B14F-4D97-AF65-F5344CB8AC3E}">
        <p14:creationId xmlns:p14="http://schemas.microsoft.com/office/powerpoint/2010/main" val="536114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xfrm>
            <a:off x="469900" y="727075"/>
            <a:ext cx="6373813" cy="3586163"/>
          </a:xfrm>
          <a:ln/>
        </p:spPr>
      </p:sp>
      <p:sp>
        <p:nvSpPr>
          <p:cNvPr id="109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9087F9CA-C638-4B66-BC4F-F42DB7295E2A}" type="slidenum">
              <a:rPr lang="en-US" altLang="en-US" sz="1100"/>
              <a:pPr/>
              <a:t>19</a:t>
            </a:fld>
            <a:endParaRPr lang="en-US" altLang="en-US" sz="1100"/>
          </a:p>
        </p:txBody>
      </p:sp>
    </p:spTree>
    <p:extLst>
      <p:ext uri="{BB962C8B-B14F-4D97-AF65-F5344CB8AC3E}">
        <p14:creationId xmlns:p14="http://schemas.microsoft.com/office/powerpoint/2010/main" val="912609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xfrm>
            <a:off x="469900" y="727075"/>
            <a:ext cx="6373813" cy="3586163"/>
          </a:xfrm>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164" name="Slide Number Placeholder 3"/>
          <p:cNvSpPr txBox="1">
            <a:spLocks noGrp="1"/>
          </p:cNvSpPr>
          <p:nvPr/>
        </p:nvSpPr>
        <p:spPr bwMode="auto">
          <a:xfrm>
            <a:off x="4144963" y="9120188"/>
            <a:ext cx="31702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1A464346-FAE3-4693-B414-4B9B0E5FF8C9}" type="slidenum">
              <a:rPr lang="en-US" altLang="en-US" sz="1100" i="1"/>
              <a:pPr algn="r"/>
              <a:t>2</a:t>
            </a:fld>
            <a:endParaRPr lang="en-US" altLang="en-US" sz="1100" i="1"/>
          </a:p>
        </p:txBody>
      </p:sp>
    </p:spTree>
    <p:extLst>
      <p:ext uri="{BB962C8B-B14F-4D97-AF65-F5344CB8AC3E}">
        <p14:creationId xmlns:p14="http://schemas.microsoft.com/office/powerpoint/2010/main" val="14772964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xfrm>
            <a:off x="469900" y="727075"/>
            <a:ext cx="6373813" cy="3586163"/>
          </a:xfrm>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B48BF968-2E99-4890-AE7E-F828426F7141}" type="slidenum">
              <a:rPr lang="en-US" altLang="en-US" sz="1100"/>
              <a:pPr/>
              <a:t>20</a:t>
            </a:fld>
            <a:endParaRPr lang="en-US" altLang="en-US" sz="1100"/>
          </a:p>
        </p:txBody>
      </p:sp>
    </p:spTree>
    <p:extLst>
      <p:ext uri="{BB962C8B-B14F-4D97-AF65-F5344CB8AC3E}">
        <p14:creationId xmlns:p14="http://schemas.microsoft.com/office/powerpoint/2010/main" val="2627811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xfrm>
            <a:off x="469900" y="727075"/>
            <a:ext cx="6373813" cy="3586163"/>
          </a:xfrm>
          <a:ln/>
        </p:spPr>
      </p:sp>
      <p:sp>
        <p:nvSpPr>
          <p:cNvPr id="111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29833C0D-AD5E-42D4-BD17-7D6CEADB6549}" type="slidenum">
              <a:rPr lang="en-US" altLang="en-US" sz="1100"/>
              <a:pPr/>
              <a:t>21</a:t>
            </a:fld>
            <a:endParaRPr lang="en-US" altLang="en-US" sz="1100"/>
          </a:p>
        </p:txBody>
      </p:sp>
    </p:spTree>
    <p:extLst>
      <p:ext uri="{BB962C8B-B14F-4D97-AF65-F5344CB8AC3E}">
        <p14:creationId xmlns:p14="http://schemas.microsoft.com/office/powerpoint/2010/main" val="15743251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xfrm>
            <a:off x="469900" y="727075"/>
            <a:ext cx="6373813" cy="3586163"/>
          </a:xfrm>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E7FA4D83-368F-44CF-818F-2AD69BC859FE}" type="slidenum">
              <a:rPr lang="en-US" altLang="en-US" sz="1100" i="1"/>
              <a:pPr algn="r"/>
              <a:t>22</a:t>
            </a:fld>
            <a:endParaRPr lang="en-US" altLang="en-US" sz="1100" i="1"/>
          </a:p>
        </p:txBody>
      </p:sp>
    </p:spTree>
    <p:extLst>
      <p:ext uri="{BB962C8B-B14F-4D97-AF65-F5344CB8AC3E}">
        <p14:creationId xmlns:p14="http://schemas.microsoft.com/office/powerpoint/2010/main" val="887529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xfrm>
            <a:off x="469900" y="727075"/>
            <a:ext cx="6373813" cy="3586163"/>
          </a:xfrm>
          <a:ln/>
        </p:spPr>
      </p:sp>
      <p:sp>
        <p:nvSpPr>
          <p:cNvPr id="113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7361AE12-7D54-45DB-8C48-9C2BECCA16F2}" type="slidenum">
              <a:rPr lang="en-US" altLang="en-US" sz="1100" i="1"/>
              <a:pPr algn="r"/>
              <a:t>23</a:t>
            </a:fld>
            <a:endParaRPr lang="en-US" altLang="en-US" sz="1100" i="1"/>
          </a:p>
        </p:txBody>
      </p:sp>
    </p:spTree>
    <p:extLst>
      <p:ext uri="{BB962C8B-B14F-4D97-AF65-F5344CB8AC3E}">
        <p14:creationId xmlns:p14="http://schemas.microsoft.com/office/powerpoint/2010/main" val="16484226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xfrm>
            <a:off x="469900" y="727075"/>
            <a:ext cx="6373813" cy="3586163"/>
          </a:xfrm>
          <a:ln/>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8B360169-A158-4E2A-BDB9-E631CA09AD0F}" type="slidenum">
              <a:rPr lang="en-US" altLang="en-US" sz="1100" i="1"/>
              <a:pPr algn="r"/>
              <a:t>24</a:t>
            </a:fld>
            <a:endParaRPr lang="en-US" altLang="en-US" sz="1100" i="1"/>
          </a:p>
        </p:txBody>
      </p:sp>
    </p:spTree>
    <p:extLst>
      <p:ext uri="{BB962C8B-B14F-4D97-AF65-F5344CB8AC3E}">
        <p14:creationId xmlns:p14="http://schemas.microsoft.com/office/powerpoint/2010/main" val="6796613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xfrm>
            <a:off x="469900" y="727075"/>
            <a:ext cx="6373813" cy="3586163"/>
          </a:xfrm>
          <a:ln/>
        </p:spPr>
      </p:sp>
      <p:sp>
        <p:nvSpPr>
          <p:cNvPr id="115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8A9CFFD4-1EC2-4A1B-B19B-8F92A74B7ABE}" type="slidenum">
              <a:rPr lang="en-US" altLang="en-US" sz="1100" i="1"/>
              <a:pPr algn="r"/>
              <a:t>25</a:t>
            </a:fld>
            <a:endParaRPr lang="en-US" altLang="en-US" sz="1100" i="1"/>
          </a:p>
        </p:txBody>
      </p:sp>
    </p:spTree>
    <p:extLst>
      <p:ext uri="{BB962C8B-B14F-4D97-AF65-F5344CB8AC3E}">
        <p14:creationId xmlns:p14="http://schemas.microsoft.com/office/powerpoint/2010/main" val="22474338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xfrm>
            <a:off x="469900" y="727075"/>
            <a:ext cx="6373813" cy="3586163"/>
          </a:xfrm>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C6E6CD23-1F83-472C-A9DB-8F07CC22D362}" type="slidenum">
              <a:rPr lang="en-US" altLang="en-US" sz="1100" i="1"/>
              <a:pPr algn="r"/>
              <a:t>26</a:t>
            </a:fld>
            <a:endParaRPr lang="en-US" altLang="en-US" sz="1100" i="1"/>
          </a:p>
        </p:txBody>
      </p:sp>
    </p:spTree>
    <p:extLst>
      <p:ext uri="{BB962C8B-B14F-4D97-AF65-F5344CB8AC3E}">
        <p14:creationId xmlns:p14="http://schemas.microsoft.com/office/powerpoint/2010/main" val="42385557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xfrm>
            <a:off x="469900" y="727075"/>
            <a:ext cx="6373813" cy="3586163"/>
          </a:xfrm>
          <a:ln/>
        </p:spPr>
      </p:sp>
      <p:sp>
        <p:nvSpPr>
          <p:cNvPr id="117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2FCEBBC0-84CC-41BD-B613-3607C038D6D2}" type="slidenum">
              <a:rPr lang="en-US" altLang="en-US" sz="1100" i="1"/>
              <a:pPr algn="r"/>
              <a:t>27</a:t>
            </a:fld>
            <a:endParaRPr lang="en-US" altLang="en-US" sz="1100" i="1"/>
          </a:p>
        </p:txBody>
      </p:sp>
    </p:spTree>
    <p:extLst>
      <p:ext uri="{BB962C8B-B14F-4D97-AF65-F5344CB8AC3E}">
        <p14:creationId xmlns:p14="http://schemas.microsoft.com/office/powerpoint/2010/main" val="10044555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xfrm>
            <a:off x="469900" y="727075"/>
            <a:ext cx="6373813" cy="3586163"/>
          </a:xfrm>
          <a:ln/>
        </p:spPr>
      </p:sp>
      <p:sp>
        <p:nvSpPr>
          <p:cNvPr id="118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7B8F0945-1AED-4754-A235-B5426C49D60D}" type="slidenum">
              <a:rPr lang="en-US" altLang="en-US" sz="1100" i="1"/>
              <a:pPr algn="r"/>
              <a:t>28</a:t>
            </a:fld>
            <a:endParaRPr lang="en-US" altLang="en-US" sz="1100" i="1"/>
          </a:p>
        </p:txBody>
      </p:sp>
    </p:spTree>
    <p:extLst>
      <p:ext uri="{BB962C8B-B14F-4D97-AF65-F5344CB8AC3E}">
        <p14:creationId xmlns:p14="http://schemas.microsoft.com/office/powerpoint/2010/main" val="10878548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xfrm>
            <a:off x="469900" y="727075"/>
            <a:ext cx="6373813" cy="3586163"/>
          </a:xfrm>
          <a:ln/>
        </p:spPr>
      </p:sp>
      <p:sp>
        <p:nvSpPr>
          <p:cNvPr id="119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B48C1071-EAA3-4FC0-ADB1-873BA542D33D}" type="slidenum">
              <a:rPr lang="en-US" altLang="en-US" sz="1100" i="1"/>
              <a:pPr algn="r"/>
              <a:t>29</a:t>
            </a:fld>
            <a:endParaRPr lang="en-US" altLang="en-US" sz="1100" i="1"/>
          </a:p>
        </p:txBody>
      </p:sp>
    </p:spTree>
    <p:extLst>
      <p:ext uri="{BB962C8B-B14F-4D97-AF65-F5344CB8AC3E}">
        <p14:creationId xmlns:p14="http://schemas.microsoft.com/office/powerpoint/2010/main" val="1139846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xfrm>
            <a:off x="469900" y="727075"/>
            <a:ext cx="6373813" cy="3586163"/>
          </a:xfrm>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678C4B96-58E4-4FEB-B38D-103BECECA750}" type="slidenum">
              <a:rPr lang="en-US" altLang="en-US" sz="1100"/>
              <a:pPr/>
              <a:t>3</a:t>
            </a:fld>
            <a:endParaRPr lang="en-US" altLang="en-US" sz="1100"/>
          </a:p>
        </p:txBody>
      </p:sp>
    </p:spTree>
    <p:extLst>
      <p:ext uri="{BB962C8B-B14F-4D97-AF65-F5344CB8AC3E}">
        <p14:creationId xmlns:p14="http://schemas.microsoft.com/office/powerpoint/2010/main" val="30639164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xfrm>
            <a:off x="469900" y="727075"/>
            <a:ext cx="6373813" cy="3586163"/>
          </a:xfrm>
          <a:ln/>
        </p:spPr>
      </p:sp>
      <p:sp>
        <p:nvSpPr>
          <p:cNvPr id="120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B877DECC-45BA-4396-A196-598E96F3F396}" type="slidenum">
              <a:rPr lang="en-US" altLang="en-US" sz="1100" i="1"/>
              <a:pPr algn="r"/>
              <a:t>30</a:t>
            </a:fld>
            <a:endParaRPr lang="en-US" altLang="en-US" sz="1100" i="1"/>
          </a:p>
        </p:txBody>
      </p:sp>
    </p:spTree>
    <p:extLst>
      <p:ext uri="{BB962C8B-B14F-4D97-AF65-F5344CB8AC3E}">
        <p14:creationId xmlns:p14="http://schemas.microsoft.com/office/powerpoint/2010/main" val="27053281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xfrm>
            <a:off x="469900" y="727075"/>
            <a:ext cx="6373813" cy="3586163"/>
          </a:xfrm>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1D45280C-36CC-4EDC-B68D-6F4AD0A2D24F}" type="slidenum">
              <a:rPr lang="en-US" altLang="en-US" sz="1100" i="1"/>
              <a:pPr algn="r"/>
              <a:t>31</a:t>
            </a:fld>
            <a:endParaRPr lang="en-US" altLang="en-US" sz="1100" i="1"/>
          </a:p>
        </p:txBody>
      </p:sp>
    </p:spTree>
    <p:extLst>
      <p:ext uri="{BB962C8B-B14F-4D97-AF65-F5344CB8AC3E}">
        <p14:creationId xmlns:p14="http://schemas.microsoft.com/office/powerpoint/2010/main" val="17470010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xfrm>
            <a:off x="469900" y="727075"/>
            <a:ext cx="6373813" cy="3586163"/>
          </a:xfrm>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E22D2B5A-82CA-4E06-A5F2-D5CA3A829C8C}" type="slidenum">
              <a:rPr lang="en-US" altLang="en-US" sz="1100" i="1"/>
              <a:pPr algn="r"/>
              <a:t>32</a:t>
            </a:fld>
            <a:endParaRPr lang="en-US" altLang="en-US" sz="1100" i="1"/>
          </a:p>
        </p:txBody>
      </p:sp>
    </p:spTree>
    <p:extLst>
      <p:ext uri="{BB962C8B-B14F-4D97-AF65-F5344CB8AC3E}">
        <p14:creationId xmlns:p14="http://schemas.microsoft.com/office/powerpoint/2010/main" val="39008258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xfrm>
            <a:off x="469900" y="727075"/>
            <a:ext cx="6373813" cy="3586163"/>
          </a:xfrm>
          <a:ln/>
        </p:spPr>
      </p:sp>
      <p:sp>
        <p:nvSpPr>
          <p:cNvPr id="123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64D3556D-8347-496E-9CD1-F0C39B23C121}" type="slidenum">
              <a:rPr lang="en-US" altLang="en-US" sz="1100" i="1"/>
              <a:pPr algn="r"/>
              <a:t>33</a:t>
            </a:fld>
            <a:endParaRPr lang="en-US" altLang="en-US" sz="1100" i="1"/>
          </a:p>
        </p:txBody>
      </p:sp>
    </p:spTree>
    <p:extLst>
      <p:ext uri="{BB962C8B-B14F-4D97-AF65-F5344CB8AC3E}">
        <p14:creationId xmlns:p14="http://schemas.microsoft.com/office/powerpoint/2010/main" val="8563075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xfrm>
            <a:off x="469900" y="727075"/>
            <a:ext cx="6373813" cy="3586163"/>
          </a:xfrm>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D47DC566-0028-4B16-A181-C4A0ED1FDF66}" type="slidenum">
              <a:rPr lang="en-US" altLang="en-US" sz="1100" i="1"/>
              <a:pPr algn="r"/>
              <a:t>34</a:t>
            </a:fld>
            <a:endParaRPr lang="en-US" altLang="en-US" sz="1100" i="1"/>
          </a:p>
        </p:txBody>
      </p:sp>
    </p:spTree>
    <p:extLst>
      <p:ext uri="{BB962C8B-B14F-4D97-AF65-F5344CB8AC3E}">
        <p14:creationId xmlns:p14="http://schemas.microsoft.com/office/powerpoint/2010/main" val="11917745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xfrm>
            <a:off x="469900" y="727075"/>
            <a:ext cx="6373813" cy="3586163"/>
          </a:xfrm>
          <a:ln/>
        </p:spPr>
      </p:sp>
      <p:sp>
        <p:nvSpPr>
          <p:cNvPr id="125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C7CE03BE-4426-475C-8BC1-3F0B9CC09F89}" type="slidenum">
              <a:rPr lang="en-US" altLang="en-US" sz="1100" i="1"/>
              <a:pPr algn="r"/>
              <a:t>35</a:t>
            </a:fld>
            <a:endParaRPr lang="en-US" altLang="en-US" sz="1100" i="1"/>
          </a:p>
        </p:txBody>
      </p:sp>
    </p:spTree>
    <p:extLst>
      <p:ext uri="{BB962C8B-B14F-4D97-AF65-F5344CB8AC3E}">
        <p14:creationId xmlns:p14="http://schemas.microsoft.com/office/powerpoint/2010/main" val="25515071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xfrm>
            <a:off x="469900" y="727075"/>
            <a:ext cx="6373813" cy="3586163"/>
          </a:xfrm>
          <a:ln/>
        </p:spPr>
      </p:sp>
      <p:sp>
        <p:nvSpPr>
          <p:cNvPr id="126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1B5192D6-BF7B-4358-AD52-0CD65DCBED8C}" type="slidenum">
              <a:rPr lang="en-US" altLang="en-US" sz="1100" i="1"/>
              <a:pPr algn="r"/>
              <a:t>36</a:t>
            </a:fld>
            <a:endParaRPr lang="en-US" altLang="en-US" sz="1100" i="1"/>
          </a:p>
        </p:txBody>
      </p:sp>
    </p:spTree>
    <p:extLst>
      <p:ext uri="{BB962C8B-B14F-4D97-AF65-F5344CB8AC3E}">
        <p14:creationId xmlns:p14="http://schemas.microsoft.com/office/powerpoint/2010/main" val="11088577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xfrm>
            <a:off x="469900" y="727075"/>
            <a:ext cx="6373813" cy="3586163"/>
          </a:xfrm>
          <a:ln/>
        </p:spPr>
      </p:sp>
      <p:sp>
        <p:nvSpPr>
          <p:cNvPr id="128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B2407D4E-552D-42E7-960D-FAE1DFA24812}" type="slidenum">
              <a:rPr lang="en-US" altLang="en-US" sz="1100" i="1"/>
              <a:pPr algn="r"/>
              <a:t>37</a:t>
            </a:fld>
            <a:endParaRPr lang="en-US" altLang="en-US" sz="1100" i="1"/>
          </a:p>
        </p:txBody>
      </p:sp>
    </p:spTree>
    <p:extLst>
      <p:ext uri="{BB962C8B-B14F-4D97-AF65-F5344CB8AC3E}">
        <p14:creationId xmlns:p14="http://schemas.microsoft.com/office/powerpoint/2010/main" val="18002301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xfrm>
            <a:off x="469900" y="727075"/>
            <a:ext cx="6373813" cy="3586163"/>
          </a:xfrm>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6D60D287-1D11-470C-BF76-C390293B8BCC}" type="slidenum">
              <a:rPr lang="en-US" altLang="en-US" sz="1100" i="1"/>
              <a:pPr algn="r"/>
              <a:t>38</a:t>
            </a:fld>
            <a:endParaRPr lang="en-US" altLang="en-US" sz="1100" i="1"/>
          </a:p>
        </p:txBody>
      </p:sp>
    </p:spTree>
    <p:extLst>
      <p:ext uri="{BB962C8B-B14F-4D97-AF65-F5344CB8AC3E}">
        <p14:creationId xmlns:p14="http://schemas.microsoft.com/office/powerpoint/2010/main" val="3866187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xfrm>
            <a:off x="469900" y="727075"/>
            <a:ext cx="6373813" cy="3586163"/>
          </a:xfrm>
          <a:ln/>
        </p:spPr>
      </p:sp>
      <p:sp>
        <p:nvSpPr>
          <p:cNvPr id="130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1DE1CAD0-A438-405C-8BE1-F9BDBE2CE61D}" type="slidenum">
              <a:rPr lang="en-US" altLang="en-US" sz="1100" i="1"/>
              <a:pPr algn="r"/>
              <a:t>39</a:t>
            </a:fld>
            <a:endParaRPr lang="en-US" altLang="en-US" sz="1100" i="1"/>
          </a:p>
        </p:txBody>
      </p:sp>
    </p:spTree>
    <p:extLst>
      <p:ext uri="{BB962C8B-B14F-4D97-AF65-F5344CB8AC3E}">
        <p14:creationId xmlns:p14="http://schemas.microsoft.com/office/powerpoint/2010/main" val="3512321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xfrm>
            <a:off x="469900" y="727075"/>
            <a:ext cx="6373813" cy="3586163"/>
          </a:xfrm>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1E46A0AE-7D64-4F2F-AF2C-3ABFEC7AC996}" type="slidenum">
              <a:rPr lang="en-US" altLang="en-US" sz="1100"/>
              <a:pPr/>
              <a:t>4</a:t>
            </a:fld>
            <a:endParaRPr lang="en-US" altLang="en-US" sz="1100"/>
          </a:p>
        </p:txBody>
      </p:sp>
    </p:spTree>
    <p:extLst>
      <p:ext uri="{BB962C8B-B14F-4D97-AF65-F5344CB8AC3E}">
        <p14:creationId xmlns:p14="http://schemas.microsoft.com/office/powerpoint/2010/main" val="1269193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xfrm>
            <a:off x="469900" y="727075"/>
            <a:ext cx="6373813" cy="3586163"/>
          </a:xfrm>
          <a:ln/>
        </p:spPr>
      </p:sp>
      <p:sp>
        <p:nvSpPr>
          <p:cNvPr id="131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1E24323F-4CC3-4BD6-8A49-5041880CD606}" type="slidenum">
              <a:rPr lang="en-US" altLang="en-US" sz="1100" i="1"/>
              <a:pPr algn="r"/>
              <a:t>40</a:t>
            </a:fld>
            <a:endParaRPr lang="en-US" altLang="en-US" sz="1100" i="1"/>
          </a:p>
        </p:txBody>
      </p:sp>
    </p:spTree>
    <p:extLst>
      <p:ext uri="{BB962C8B-B14F-4D97-AF65-F5344CB8AC3E}">
        <p14:creationId xmlns:p14="http://schemas.microsoft.com/office/powerpoint/2010/main" val="6880012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xfrm>
            <a:off x="469900" y="727075"/>
            <a:ext cx="6373813" cy="3586163"/>
          </a:xfrm>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1CD5DF63-E92F-4D9A-9228-7B3018197D7C}" type="slidenum">
              <a:rPr lang="en-US" altLang="en-US" sz="1100" i="1"/>
              <a:pPr algn="r"/>
              <a:t>41</a:t>
            </a:fld>
            <a:endParaRPr lang="en-US" altLang="en-US" sz="1100" i="1"/>
          </a:p>
        </p:txBody>
      </p:sp>
    </p:spTree>
    <p:extLst>
      <p:ext uri="{BB962C8B-B14F-4D97-AF65-F5344CB8AC3E}">
        <p14:creationId xmlns:p14="http://schemas.microsoft.com/office/powerpoint/2010/main" val="30318651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xfrm>
            <a:off x="469900" y="727075"/>
            <a:ext cx="6373813" cy="3586163"/>
          </a:xfrm>
          <a:ln/>
        </p:spPr>
      </p:sp>
      <p:sp>
        <p:nvSpPr>
          <p:cNvPr id="133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210E1136-FA18-4631-8C24-549627E7A8B8}" type="slidenum">
              <a:rPr lang="en-US" altLang="en-US" sz="1100" i="1"/>
              <a:pPr algn="r"/>
              <a:t>42</a:t>
            </a:fld>
            <a:endParaRPr lang="en-US" altLang="en-US" sz="1100" i="1"/>
          </a:p>
        </p:txBody>
      </p:sp>
    </p:spTree>
    <p:extLst>
      <p:ext uri="{BB962C8B-B14F-4D97-AF65-F5344CB8AC3E}">
        <p14:creationId xmlns:p14="http://schemas.microsoft.com/office/powerpoint/2010/main" val="39122589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xfrm>
            <a:off x="469900" y="727075"/>
            <a:ext cx="6373813" cy="3586163"/>
          </a:xfrm>
          <a:ln/>
        </p:spPr>
      </p:sp>
      <p:sp>
        <p:nvSpPr>
          <p:cNvPr id="134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15F8F61E-A9FF-407A-92D5-ED63DA608264}" type="slidenum">
              <a:rPr lang="en-US" altLang="en-US" sz="1100"/>
              <a:pPr/>
              <a:t>43</a:t>
            </a:fld>
            <a:endParaRPr lang="en-US" altLang="en-US" sz="1100"/>
          </a:p>
        </p:txBody>
      </p:sp>
    </p:spTree>
    <p:extLst>
      <p:ext uri="{BB962C8B-B14F-4D97-AF65-F5344CB8AC3E}">
        <p14:creationId xmlns:p14="http://schemas.microsoft.com/office/powerpoint/2010/main" val="36487974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469900" y="727075"/>
            <a:ext cx="6373813" cy="3586163"/>
          </a:xfrm>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AD55C835-35CA-4A98-88FD-717185387DED}" type="slidenum">
              <a:rPr lang="en-US" altLang="en-US" sz="1100"/>
              <a:pPr/>
              <a:t>44</a:t>
            </a:fld>
            <a:endParaRPr lang="en-US" altLang="en-US" sz="1100"/>
          </a:p>
        </p:txBody>
      </p:sp>
    </p:spTree>
    <p:extLst>
      <p:ext uri="{BB962C8B-B14F-4D97-AF65-F5344CB8AC3E}">
        <p14:creationId xmlns:p14="http://schemas.microsoft.com/office/powerpoint/2010/main" val="40266733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xfrm>
            <a:off x="469900" y="727075"/>
            <a:ext cx="6373813" cy="3586163"/>
          </a:xfrm>
          <a:ln/>
        </p:spPr>
      </p:sp>
      <p:sp>
        <p:nvSpPr>
          <p:cNvPr id="136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4E887A39-D9F3-42A6-9217-240D3A66B22B}" type="slidenum">
              <a:rPr lang="en-US" altLang="en-US" sz="1100" i="1"/>
              <a:pPr algn="r"/>
              <a:t>45</a:t>
            </a:fld>
            <a:endParaRPr lang="en-US" altLang="en-US" sz="1100" i="1"/>
          </a:p>
        </p:txBody>
      </p:sp>
    </p:spTree>
    <p:extLst>
      <p:ext uri="{BB962C8B-B14F-4D97-AF65-F5344CB8AC3E}">
        <p14:creationId xmlns:p14="http://schemas.microsoft.com/office/powerpoint/2010/main" val="34380479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xfrm>
            <a:off x="469900" y="727075"/>
            <a:ext cx="6373813" cy="3586163"/>
          </a:xfrm>
          <a:ln/>
        </p:spPr>
      </p:sp>
      <p:sp>
        <p:nvSpPr>
          <p:cNvPr id="137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B47E4B93-DCF6-4AB1-8B22-7A709831EAC3}" type="slidenum">
              <a:rPr lang="en-US" altLang="en-US" sz="1100"/>
              <a:pPr/>
              <a:t>46</a:t>
            </a:fld>
            <a:endParaRPr lang="en-US" altLang="en-US" sz="1100"/>
          </a:p>
        </p:txBody>
      </p:sp>
    </p:spTree>
    <p:extLst>
      <p:ext uri="{BB962C8B-B14F-4D97-AF65-F5344CB8AC3E}">
        <p14:creationId xmlns:p14="http://schemas.microsoft.com/office/powerpoint/2010/main" val="20670357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xfrm>
            <a:off x="469900" y="727075"/>
            <a:ext cx="6373813" cy="3586163"/>
          </a:xfrm>
          <a:ln/>
        </p:spPr>
      </p:sp>
      <p:sp>
        <p:nvSpPr>
          <p:cNvPr id="138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730C8A8E-427A-434B-BA2C-AA2679240561}" type="slidenum">
              <a:rPr lang="en-US" altLang="en-US" sz="1100" i="1"/>
              <a:pPr algn="r"/>
              <a:t>47</a:t>
            </a:fld>
            <a:endParaRPr lang="en-US" altLang="en-US" sz="1100" i="1"/>
          </a:p>
        </p:txBody>
      </p:sp>
    </p:spTree>
    <p:extLst>
      <p:ext uri="{BB962C8B-B14F-4D97-AF65-F5344CB8AC3E}">
        <p14:creationId xmlns:p14="http://schemas.microsoft.com/office/powerpoint/2010/main" val="27292029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xfrm>
            <a:off x="469900" y="727075"/>
            <a:ext cx="6373813" cy="3586163"/>
          </a:xfrm>
          <a:ln/>
        </p:spPr>
      </p:sp>
      <p:sp>
        <p:nvSpPr>
          <p:cNvPr id="139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0017D217-B41A-4A27-80CB-DFC1C6058E78}" type="slidenum">
              <a:rPr lang="en-US" altLang="en-US" sz="1100" i="1"/>
              <a:pPr algn="r"/>
              <a:t>48</a:t>
            </a:fld>
            <a:endParaRPr lang="en-US" altLang="en-US" sz="1100" i="1"/>
          </a:p>
        </p:txBody>
      </p:sp>
    </p:spTree>
    <p:extLst>
      <p:ext uri="{BB962C8B-B14F-4D97-AF65-F5344CB8AC3E}">
        <p14:creationId xmlns:p14="http://schemas.microsoft.com/office/powerpoint/2010/main" val="28725887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xfrm>
            <a:off x="469900" y="727075"/>
            <a:ext cx="6373813" cy="3586163"/>
          </a:xfrm>
          <a:ln/>
        </p:spPr>
      </p:sp>
      <p:sp>
        <p:nvSpPr>
          <p:cNvPr id="140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EDF9749F-FD7D-4AEF-8F0F-9768AC884290}" type="slidenum">
              <a:rPr lang="en-US" altLang="en-US" sz="1100" i="1"/>
              <a:pPr algn="r"/>
              <a:t>49</a:t>
            </a:fld>
            <a:endParaRPr lang="en-US" altLang="en-US" sz="1100" i="1"/>
          </a:p>
        </p:txBody>
      </p:sp>
    </p:spTree>
    <p:extLst>
      <p:ext uri="{BB962C8B-B14F-4D97-AF65-F5344CB8AC3E}">
        <p14:creationId xmlns:p14="http://schemas.microsoft.com/office/powerpoint/2010/main" val="2143716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xfrm>
            <a:off x="469900" y="727075"/>
            <a:ext cx="6373813" cy="3586163"/>
          </a:xfrm>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273B3419-F07D-40F7-A746-688D963949A1}" type="slidenum">
              <a:rPr lang="en-US" altLang="en-US" sz="1100"/>
              <a:pPr/>
              <a:t>5</a:t>
            </a:fld>
            <a:endParaRPr lang="en-US" altLang="en-US" sz="1100"/>
          </a:p>
        </p:txBody>
      </p:sp>
    </p:spTree>
    <p:extLst>
      <p:ext uri="{BB962C8B-B14F-4D97-AF65-F5344CB8AC3E}">
        <p14:creationId xmlns:p14="http://schemas.microsoft.com/office/powerpoint/2010/main" val="8430425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xfrm>
            <a:off x="469900" y="727075"/>
            <a:ext cx="6373813" cy="3586163"/>
          </a:xfrm>
          <a:ln/>
        </p:spPr>
      </p:sp>
      <p:sp>
        <p:nvSpPr>
          <p:cNvPr id="141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FC823181-F9FD-4D8E-B9CE-74B483010918}" type="slidenum">
              <a:rPr lang="en-US" altLang="en-US" sz="1100" i="1"/>
              <a:pPr algn="r"/>
              <a:t>50</a:t>
            </a:fld>
            <a:endParaRPr lang="en-US" altLang="en-US" sz="1100" i="1"/>
          </a:p>
        </p:txBody>
      </p:sp>
    </p:spTree>
    <p:extLst>
      <p:ext uri="{BB962C8B-B14F-4D97-AF65-F5344CB8AC3E}">
        <p14:creationId xmlns:p14="http://schemas.microsoft.com/office/powerpoint/2010/main" val="28298752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xfrm>
            <a:off x="469900" y="727075"/>
            <a:ext cx="6373813" cy="3586163"/>
          </a:xfrm>
          <a:ln/>
        </p:spPr>
      </p:sp>
      <p:sp>
        <p:nvSpPr>
          <p:cNvPr id="142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F54A748F-3A2C-4912-AF0C-704A36FA0E5C}" type="slidenum">
              <a:rPr lang="en-US" altLang="en-US" sz="1100" i="1"/>
              <a:pPr algn="r"/>
              <a:t>51</a:t>
            </a:fld>
            <a:endParaRPr lang="en-US" altLang="en-US" sz="1100" i="1"/>
          </a:p>
        </p:txBody>
      </p:sp>
    </p:spTree>
    <p:extLst>
      <p:ext uri="{BB962C8B-B14F-4D97-AF65-F5344CB8AC3E}">
        <p14:creationId xmlns:p14="http://schemas.microsoft.com/office/powerpoint/2010/main" val="22664751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xfrm>
            <a:off x="469900" y="727075"/>
            <a:ext cx="6373813" cy="3586163"/>
          </a:xfrm>
          <a:ln/>
        </p:spPr>
      </p:sp>
      <p:sp>
        <p:nvSpPr>
          <p:cNvPr id="143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5EA2E6BB-D952-48EE-BBCC-950564ACE01B}" type="slidenum">
              <a:rPr lang="en-US" altLang="en-US" sz="1100"/>
              <a:pPr/>
              <a:t>52</a:t>
            </a:fld>
            <a:endParaRPr lang="en-US" altLang="en-US" sz="1100"/>
          </a:p>
        </p:txBody>
      </p:sp>
    </p:spTree>
    <p:extLst>
      <p:ext uri="{BB962C8B-B14F-4D97-AF65-F5344CB8AC3E}">
        <p14:creationId xmlns:p14="http://schemas.microsoft.com/office/powerpoint/2010/main" val="8669317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xfrm>
            <a:off x="469900" y="727075"/>
            <a:ext cx="6373813" cy="3586163"/>
          </a:xfrm>
          <a:ln/>
        </p:spPr>
      </p:sp>
      <p:sp>
        <p:nvSpPr>
          <p:cNvPr id="144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1DDB9911-2E12-40C1-832C-71644546FCAC}" type="slidenum">
              <a:rPr lang="en-US" altLang="en-US" sz="1100"/>
              <a:pPr/>
              <a:t>53</a:t>
            </a:fld>
            <a:endParaRPr lang="en-US" altLang="en-US" sz="1100"/>
          </a:p>
        </p:txBody>
      </p:sp>
    </p:spTree>
    <p:extLst>
      <p:ext uri="{BB962C8B-B14F-4D97-AF65-F5344CB8AC3E}">
        <p14:creationId xmlns:p14="http://schemas.microsoft.com/office/powerpoint/2010/main" val="20566388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xfrm>
            <a:off x="469900" y="727075"/>
            <a:ext cx="6373813" cy="3586163"/>
          </a:xfrm>
          <a:ln/>
        </p:spPr>
      </p:sp>
      <p:sp>
        <p:nvSpPr>
          <p:cNvPr id="145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7050827E-A7A7-4182-B682-A828C0A122DD}" type="slidenum">
              <a:rPr lang="en-US" altLang="en-US" sz="1100"/>
              <a:pPr/>
              <a:t>54</a:t>
            </a:fld>
            <a:endParaRPr lang="en-US" altLang="en-US" sz="1100"/>
          </a:p>
        </p:txBody>
      </p:sp>
    </p:spTree>
    <p:extLst>
      <p:ext uri="{BB962C8B-B14F-4D97-AF65-F5344CB8AC3E}">
        <p14:creationId xmlns:p14="http://schemas.microsoft.com/office/powerpoint/2010/main" val="13345070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xfrm>
            <a:off x="469900" y="727075"/>
            <a:ext cx="6373813" cy="3586163"/>
          </a:xfrm>
          <a:ln/>
        </p:spPr>
      </p:sp>
      <p:sp>
        <p:nvSpPr>
          <p:cNvPr id="146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883F37A9-9E6D-45C6-BB4B-A1F5A495F0A4}" type="slidenum">
              <a:rPr lang="en-US" altLang="en-US" sz="1100"/>
              <a:pPr/>
              <a:t>55</a:t>
            </a:fld>
            <a:endParaRPr lang="en-US" altLang="en-US" sz="1100"/>
          </a:p>
        </p:txBody>
      </p:sp>
    </p:spTree>
    <p:extLst>
      <p:ext uri="{BB962C8B-B14F-4D97-AF65-F5344CB8AC3E}">
        <p14:creationId xmlns:p14="http://schemas.microsoft.com/office/powerpoint/2010/main" val="27948169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xfrm>
            <a:off x="469900" y="727075"/>
            <a:ext cx="6373813" cy="3586163"/>
          </a:xfrm>
          <a:ln/>
        </p:spPr>
      </p:sp>
      <p:sp>
        <p:nvSpPr>
          <p:cNvPr id="147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Alternatively, Direct Analysis Methods are more common in international codes and are now introduced in AISC publications, with the likelihood of being the dominant design method in the future. This method is also easier to program for analysis and design in typical software packages. In this method, all members are designed as beam-columns with a “</a:t>
            </a:r>
            <a:r>
              <a:rPr lang="en-US" altLang="en-US" i="1"/>
              <a:t>K</a:t>
            </a:r>
            <a:r>
              <a:rPr lang="en-US" altLang="en-US"/>
              <a:t>” factor of 1.0. However, to account for structure interaction a series of notional loads are applied to the structure to develop moments in all “columns”, and these combined forces are calibrated to column capacities with </a:t>
            </a:r>
            <a:r>
              <a:rPr lang="en-US" altLang="en-US" i="1"/>
              <a:t>K</a:t>
            </a:r>
            <a:r>
              <a:rPr lang="en-US" altLang="en-US"/>
              <a:t>=1. As will be shown in beam-column modules these loads are based on rational principles, but require a slight “leap of faith” from the students to accept their values. If this method is chosen for instruction, it may be preferable to skip to beam-column design directly after addressing single column behavior and design.</a:t>
            </a:r>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A8D0D3F3-7261-4AAA-846F-82BC604CC29E}" type="slidenum">
              <a:rPr lang="en-US" altLang="en-US" sz="1100"/>
              <a:pPr/>
              <a:t>56</a:t>
            </a:fld>
            <a:endParaRPr lang="en-US" altLang="en-US" sz="1100"/>
          </a:p>
        </p:txBody>
      </p:sp>
    </p:spTree>
    <p:extLst>
      <p:ext uri="{BB962C8B-B14F-4D97-AF65-F5344CB8AC3E}">
        <p14:creationId xmlns:p14="http://schemas.microsoft.com/office/powerpoint/2010/main" val="41669810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xfrm>
            <a:off x="469900" y="727075"/>
            <a:ext cx="6373813" cy="3586163"/>
          </a:xfrm>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01C17803-DC12-4D83-A7B8-E4FDB1F0465A}" type="slidenum">
              <a:rPr lang="en-US" altLang="en-US" sz="1100" i="1"/>
              <a:pPr algn="r"/>
              <a:t>57</a:t>
            </a:fld>
            <a:endParaRPr lang="en-US" altLang="en-US" sz="1100" i="1"/>
          </a:p>
        </p:txBody>
      </p:sp>
    </p:spTree>
    <p:extLst>
      <p:ext uri="{BB962C8B-B14F-4D97-AF65-F5344CB8AC3E}">
        <p14:creationId xmlns:p14="http://schemas.microsoft.com/office/powerpoint/2010/main" val="367062605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xfrm>
            <a:off x="469900" y="727075"/>
            <a:ext cx="6373813" cy="3586163"/>
          </a:xfrm>
          <a:ln/>
        </p:spPr>
      </p:sp>
      <p:sp>
        <p:nvSpPr>
          <p:cNvPr id="149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C48E7F73-CD60-442F-B302-428147A6939E}" type="slidenum">
              <a:rPr lang="en-US" altLang="en-US" sz="1100" i="1"/>
              <a:pPr algn="r"/>
              <a:t>58</a:t>
            </a:fld>
            <a:endParaRPr lang="en-US" altLang="en-US" sz="1100" i="1"/>
          </a:p>
        </p:txBody>
      </p:sp>
    </p:spTree>
    <p:extLst>
      <p:ext uri="{BB962C8B-B14F-4D97-AF65-F5344CB8AC3E}">
        <p14:creationId xmlns:p14="http://schemas.microsoft.com/office/powerpoint/2010/main" val="32200240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xfrm>
            <a:off x="469900" y="727075"/>
            <a:ext cx="6373813" cy="3586163"/>
          </a:xfrm>
          <a:ln/>
        </p:spPr>
      </p:sp>
      <p:sp>
        <p:nvSpPr>
          <p:cNvPr id="150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8D928C75-19A3-40A5-A01D-91145C84138A}" type="slidenum">
              <a:rPr lang="en-US" altLang="en-US" sz="1100" i="1"/>
              <a:pPr algn="r"/>
              <a:t>59</a:t>
            </a:fld>
            <a:endParaRPr lang="en-US" altLang="en-US" sz="1100" i="1"/>
          </a:p>
        </p:txBody>
      </p:sp>
    </p:spTree>
    <p:extLst>
      <p:ext uri="{BB962C8B-B14F-4D97-AF65-F5344CB8AC3E}">
        <p14:creationId xmlns:p14="http://schemas.microsoft.com/office/powerpoint/2010/main" val="392602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xfrm>
            <a:off x="469900" y="727075"/>
            <a:ext cx="6373813" cy="3586163"/>
          </a:xfrm>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4345B945-4999-4B90-A220-F2B371639819}" type="slidenum">
              <a:rPr lang="en-US" altLang="en-US" sz="1100"/>
              <a:pPr/>
              <a:t>6</a:t>
            </a:fld>
            <a:endParaRPr lang="en-US" altLang="en-US" sz="1100"/>
          </a:p>
        </p:txBody>
      </p:sp>
    </p:spTree>
    <p:extLst>
      <p:ext uri="{BB962C8B-B14F-4D97-AF65-F5344CB8AC3E}">
        <p14:creationId xmlns:p14="http://schemas.microsoft.com/office/powerpoint/2010/main" val="7143607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xfrm>
            <a:off x="469900" y="727075"/>
            <a:ext cx="6373813" cy="3586163"/>
          </a:xfrm>
          <a:ln/>
        </p:spPr>
      </p:sp>
      <p:sp>
        <p:nvSpPr>
          <p:cNvPr id="151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18A5372B-53FE-47EB-94DF-213EB53ABF76}" type="slidenum">
              <a:rPr lang="en-US" altLang="en-US" sz="1100" i="1"/>
              <a:pPr algn="r"/>
              <a:t>60</a:t>
            </a:fld>
            <a:endParaRPr lang="en-US" altLang="en-US" sz="1100" i="1"/>
          </a:p>
        </p:txBody>
      </p:sp>
    </p:spTree>
    <p:extLst>
      <p:ext uri="{BB962C8B-B14F-4D97-AF65-F5344CB8AC3E}">
        <p14:creationId xmlns:p14="http://schemas.microsoft.com/office/powerpoint/2010/main" val="7806134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a:xfrm>
            <a:off x="469900" y="727075"/>
            <a:ext cx="6373813" cy="3586163"/>
          </a:xfrm>
          <a:ln/>
        </p:spPr>
      </p:sp>
      <p:sp>
        <p:nvSpPr>
          <p:cNvPr id="152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5E7C5F6C-DF26-401F-8495-0F677BC97662}" type="slidenum">
              <a:rPr lang="en-US" altLang="en-US" sz="1100" i="1"/>
              <a:pPr algn="r"/>
              <a:t>61</a:t>
            </a:fld>
            <a:endParaRPr lang="en-US" altLang="en-US" sz="1100" i="1"/>
          </a:p>
        </p:txBody>
      </p:sp>
    </p:spTree>
    <p:extLst>
      <p:ext uri="{BB962C8B-B14F-4D97-AF65-F5344CB8AC3E}">
        <p14:creationId xmlns:p14="http://schemas.microsoft.com/office/powerpoint/2010/main" val="126884782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xfrm>
            <a:off x="469900" y="727075"/>
            <a:ext cx="6373813" cy="3586163"/>
          </a:xfrm>
          <a:ln/>
        </p:spPr>
      </p:sp>
      <p:sp>
        <p:nvSpPr>
          <p:cNvPr id="153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6F8CD785-6762-4711-864B-834513567CDE}" type="slidenum">
              <a:rPr lang="en-US" altLang="en-US" sz="1100" i="1"/>
              <a:pPr algn="r"/>
              <a:t>62</a:t>
            </a:fld>
            <a:endParaRPr lang="en-US" altLang="en-US" sz="1100" i="1"/>
          </a:p>
        </p:txBody>
      </p:sp>
    </p:spTree>
    <p:extLst>
      <p:ext uri="{BB962C8B-B14F-4D97-AF65-F5344CB8AC3E}">
        <p14:creationId xmlns:p14="http://schemas.microsoft.com/office/powerpoint/2010/main" val="17955893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xfrm>
            <a:off x="469900" y="727075"/>
            <a:ext cx="6373813" cy="3586163"/>
          </a:xfrm>
          <a:ln/>
        </p:spPr>
      </p:sp>
      <p:sp>
        <p:nvSpPr>
          <p:cNvPr id="154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C4371C49-651F-47A6-AE8E-A79B74B01EDC}" type="slidenum">
              <a:rPr lang="en-US" altLang="en-US" sz="1100" i="1"/>
              <a:pPr algn="r"/>
              <a:t>63</a:t>
            </a:fld>
            <a:endParaRPr lang="en-US" altLang="en-US" sz="1100" i="1"/>
          </a:p>
        </p:txBody>
      </p:sp>
    </p:spTree>
    <p:extLst>
      <p:ext uri="{BB962C8B-B14F-4D97-AF65-F5344CB8AC3E}">
        <p14:creationId xmlns:p14="http://schemas.microsoft.com/office/powerpoint/2010/main" val="97348645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xfrm>
            <a:off x="469900" y="727075"/>
            <a:ext cx="6373813" cy="3586163"/>
          </a:xfrm>
          <a:ln/>
        </p:spPr>
      </p:sp>
      <p:sp>
        <p:nvSpPr>
          <p:cNvPr id="155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A2EA2EFC-BD67-440C-802E-BF6B9743F514}" type="slidenum">
              <a:rPr lang="en-US" altLang="en-US" sz="1100" i="1"/>
              <a:pPr algn="r"/>
              <a:t>64</a:t>
            </a:fld>
            <a:endParaRPr lang="en-US" altLang="en-US" sz="1100" i="1"/>
          </a:p>
        </p:txBody>
      </p:sp>
    </p:spTree>
    <p:extLst>
      <p:ext uri="{BB962C8B-B14F-4D97-AF65-F5344CB8AC3E}">
        <p14:creationId xmlns:p14="http://schemas.microsoft.com/office/powerpoint/2010/main" val="103246080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xfrm>
            <a:off x="469900" y="727075"/>
            <a:ext cx="6373813" cy="3586163"/>
          </a:xfrm>
          <a:ln/>
        </p:spPr>
      </p:sp>
      <p:sp>
        <p:nvSpPr>
          <p:cNvPr id="156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75A1317C-58AD-446B-8B54-89A0D0DFE85B}" type="slidenum">
              <a:rPr lang="en-US" altLang="en-US" sz="1100" i="1"/>
              <a:pPr algn="r"/>
              <a:t>65</a:t>
            </a:fld>
            <a:endParaRPr lang="en-US" altLang="en-US" sz="1100" i="1"/>
          </a:p>
        </p:txBody>
      </p:sp>
    </p:spTree>
    <p:extLst>
      <p:ext uri="{BB962C8B-B14F-4D97-AF65-F5344CB8AC3E}">
        <p14:creationId xmlns:p14="http://schemas.microsoft.com/office/powerpoint/2010/main" val="23362988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xfrm>
            <a:off x="469900" y="727075"/>
            <a:ext cx="6373813" cy="3586163"/>
          </a:xfrm>
          <a:ln/>
        </p:spPr>
      </p:sp>
      <p:sp>
        <p:nvSpPr>
          <p:cNvPr id="157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F693223A-9FE4-47A4-A094-2AAB2B277861}" type="slidenum">
              <a:rPr lang="en-US" altLang="en-US" sz="1100" i="1"/>
              <a:pPr algn="r"/>
              <a:t>66</a:t>
            </a:fld>
            <a:endParaRPr lang="en-US" altLang="en-US" sz="1100" i="1"/>
          </a:p>
        </p:txBody>
      </p:sp>
    </p:spTree>
    <p:extLst>
      <p:ext uri="{BB962C8B-B14F-4D97-AF65-F5344CB8AC3E}">
        <p14:creationId xmlns:p14="http://schemas.microsoft.com/office/powerpoint/2010/main" val="18213446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xfrm>
            <a:off x="469900" y="727075"/>
            <a:ext cx="6373813" cy="3586163"/>
          </a:xfrm>
          <a:ln/>
        </p:spPr>
      </p:sp>
      <p:sp>
        <p:nvSpPr>
          <p:cNvPr id="158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8903BD42-8A3A-4A55-95A7-493BCCDAF46E}" type="slidenum">
              <a:rPr lang="en-US" altLang="en-US" sz="1100" i="1"/>
              <a:pPr algn="r"/>
              <a:t>67</a:t>
            </a:fld>
            <a:endParaRPr lang="en-US" altLang="en-US" sz="1100" i="1"/>
          </a:p>
        </p:txBody>
      </p:sp>
    </p:spTree>
    <p:extLst>
      <p:ext uri="{BB962C8B-B14F-4D97-AF65-F5344CB8AC3E}">
        <p14:creationId xmlns:p14="http://schemas.microsoft.com/office/powerpoint/2010/main" val="22632037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xfrm>
            <a:off x="469900" y="727075"/>
            <a:ext cx="6373813" cy="3586163"/>
          </a:xfrm>
          <a:ln/>
        </p:spPr>
      </p:sp>
      <p:sp>
        <p:nvSpPr>
          <p:cNvPr id="159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39EC5FE3-D2A6-41AE-A194-EECB9A30A6DB}" type="slidenum">
              <a:rPr lang="en-US" altLang="en-US" sz="1100" i="1"/>
              <a:pPr algn="r"/>
              <a:t>68</a:t>
            </a:fld>
            <a:endParaRPr lang="en-US" altLang="en-US" sz="1100" i="1"/>
          </a:p>
        </p:txBody>
      </p:sp>
    </p:spTree>
    <p:extLst>
      <p:ext uri="{BB962C8B-B14F-4D97-AF65-F5344CB8AC3E}">
        <p14:creationId xmlns:p14="http://schemas.microsoft.com/office/powerpoint/2010/main" val="25574240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xfrm>
            <a:off x="469900" y="727075"/>
            <a:ext cx="6373813" cy="3586163"/>
          </a:xfrm>
          <a:ln/>
        </p:spPr>
      </p:sp>
      <p:sp>
        <p:nvSpPr>
          <p:cNvPr id="160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6A15597C-246C-4DE1-B232-3FE0A3C5C9E2}" type="slidenum">
              <a:rPr lang="en-US" altLang="en-US" sz="1100" i="1"/>
              <a:pPr algn="r"/>
              <a:t>69</a:t>
            </a:fld>
            <a:endParaRPr lang="en-US" altLang="en-US" sz="1100" i="1"/>
          </a:p>
        </p:txBody>
      </p:sp>
    </p:spTree>
    <p:extLst>
      <p:ext uri="{BB962C8B-B14F-4D97-AF65-F5344CB8AC3E}">
        <p14:creationId xmlns:p14="http://schemas.microsoft.com/office/powerpoint/2010/main" val="59143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xfrm>
            <a:off x="469900" y="727075"/>
            <a:ext cx="6373813" cy="3586163"/>
          </a:xfrm>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DF3F25AE-3B1F-4706-9FE3-DE88A970B804}" type="slidenum">
              <a:rPr lang="en-US" altLang="en-US" sz="1100"/>
              <a:pPr/>
              <a:t>7</a:t>
            </a:fld>
            <a:endParaRPr lang="en-US" altLang="en-US" sz="1100"/>
          </a:p>
        </p:txBody>
      </p:sp>
    </p:spTree>
    <p:extLst>
      <p:ext uri="{BB962C8B-B14F-4D97-AF65-F5344CB8AC3E}">
        <p14:creationId xmlns:p14="http://schemas.microsoft.com/office/powerpoint/2010/main" val="208398318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xfrm>
            <a:off x="469900" y="727075"/>
            <a:ext cx="6373813" cy="3586163"/>
          </a:xfrm>
          <a:ln/>
        </p:spPr>
      </p:sp>
      <p:sp>
        <p:nvSpPr>
          <p:cNvPr id="161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BFAA6CB1-B2B9-4E10-8894-EC067FEB7425}" type="slidenum">
              <a:rPr lang="en-US" altLang="en-US" sz="1100"/>
              <a:pPr/>
              <a:t>70</a:t>
            </a:fld>
            <a:endParaRPr lang="en-US" altLang="en-US" sz="1100"/>
          </a:p>
        </p:txBody>
      </p:sp>
    </p:spTree>
    <p:extLst>
      <p:ext uri="{BB962C8B-B14F-4D97-AF65-F5344CB8AC3E}">
        <p14:creationId xmlns:p14="http://schemas.microsoft.com/office/powerpoint/2010/main" val="6045670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a:xfrm>
            <a:off x="469900" y="727075"/>
            <a:ext cx="6373813" cy="3586163"/>
          </a:xfrm>
          <a:ln/>
        </p:spPr>
      </p:sp>
      <p:sp>
        <p:nvSpPr>
          <p:cNvPr id="162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AF34946C-D908-41D5-8492-6115CC0DBDC6}" type="slidenum">
              <a:rPr lang="en-US" altLang="en-US" sz="1100"/>
              <a:pPr/>
              <a:t>71</a:t>
            </a:fld>
            <a:endParaRPr lang="en-US" altLang="en-US" sz="1100"/>
          </a:p>
        </p:txBody>
      </p:sp>
    </p:spTree>
    <p:extLst>
      <p:ext uri="{BB962C8B-B14F-4D97-AF65-F5344CB8AC3E}">
        <p14:creationId xmlns:p14="http://schemas.microsoft.com/office/powerpoint/2010/main" val="89049397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xfrm>
            <a:off x="469900" y="727075"/>
            <a:ext cx="6373813" cy="3586163"/>
          </a:xfrm>
          <a:ln/>
        </p:spPr>
      </p:sp>
      <p:sp>
        <p:nvSpPr>
          <p:cNvPr id="163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E98D7D83-A112-4C56-8A9D-DCF2286A2F7A}" type="slidenum">
              <a:rPr lang="en-US" altLang="en-US" sz="1100"/>
              <a:pPr/>
              <a:t>72</a:t>
            </a:fld>
            <a:endParaRPr lang="en-US" altLang="en-US" sz="1100"/>
          </a:p>
        </p:txBody>
      </p:sp>
    </p:spTree>
    <p:extLst>
      <p:ext uri="{BB962C8B-B14F-4D97-AF65-F5344CB8AC3E}">
        <p14:creationId xmlns:p14="http://schemas.microsoft.com/office/powerpoint/2010/main" val="399245857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xfrm>
            <a:off x="469900" y="727075"/>
            <a:ext cx="6373813" cy="3586163"/>
          </a:xfrm>
          <a:ln/>
        </p:spPr>
      </p:sp>
      <p:sp>
        <p:nvSpPr>
          <p:cNvPr id="164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458AB91F-DC0F-4496-860A-BAD1D0E4CF54}" type="slidenum">
              <a:rPr lang="en-US" altLang="en-US" sz="1100"/>
              <a:pPr/>
              <a:t>73</a:t>
            </a:fld>
            <a:endParaRPr lang="en-US" altLang="en-US" sz="1100"/>
          </a:p>
        </p:txBody>
      </p:sp>
    </p:spTree>
    <p:extLst>
      <p:ext uri="{BB962C8B-B14F-4D97-AF65-F5344CB8AC3E}">
        <p14:creationId xmlns:p14="http://schemas.microsoft.com/office/powerpoint/2010/main" val="6850800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xfrm>
            <a:off x="469900" y="727075"/>
            <a:ext cx="6373813" cy="3586163"/>
          </a:xfrm>
          <a:ln/>
        </p:spPr>
      </p:sp>
      <p:sp>
        <p:nvSpPr>
          <p:cNvPr id="165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4D6E4BAB-8A2D-4D88-9CB5-B8566A19136D}" type="slidenum">
              <a:rPr lang="en-US" altLang="en-US" sz="1100"/>
              <a:pPr/>
              <a:t>74</a:t>
            </a:fld>
            <a:endParaRPr lang="en-US" altLang="en-US" sz="1100"/>
          </a:p>
        </p:txBody>
      </p:sp>
    </p:spTree>
    <p:extLst>
      <p:ext uri="{BB962C8B-B14F-4D97-AF65-F5344CB8AC3E}">
        <p14:creationId xmlns:p14="http://schemas.microsoft.com/office/powerpoint/2010/main" val="16326500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xfrm>
            <a:off x="469900" y="727075"/>
            <a:ext cx="6373813" cy="3586163"/>
          </a:xfrm>
          <a:ln/>
        </p:spPr>
      </p:sp>
      <p:sp>
        <p:nvSpPr>
          <p:cNvPr id="166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8AD212F8-FCCC-472F-BAF6-63C43C064F45}" type="slidenum">
              <a:rPr lang="en-US" altLang="en-US" sz="1100"/>
              <a:pPr/>
              <a:t>75</a:t>
            </a:fld>
            <a:endParaRPr lang="en-US" altLang="en-US" sz="1100"/>
          </a:p>
        </p:txBody>
      </p:sp>
    </p:spTree>
    <p:extLst>
      <p:ext uri="{BB962C8B-B14F-4D97-AF65-F5344CB8AC3E}">
        <p14:creationId xmlns:p14="http://schemas.microsoft.com/office/powerpoint/2010/main" val="208873338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xfrm>
            <a:off x="469900" y="727075"/>
            <a:ext cx="6373813" cy="3586163"/>
          </a:xfrm>
          <a:ln/>
        </p:spPr>
      </p:sp>
      <p:sp>
        <p:nvSpPr>
          <p:cNvPr id="167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C4E90978-83C3-460D-90E9-4A2DF9A9B9D8}" type="slidenum">
              <a:rPr lang="en-US" altLang="en-US" sz="1100"/>
              <a:pPr/>
              <a:t>76</a:t>
            </a:fld>
            <a:endParaRPr lang="en-US" altLang="en-US" sz="1100"/>
          </a:p>
        </p:txBody>
      </p:sp>
    </p:spTree>
    <p:extLst>
      <p:ext uri="{BB962C8B-B14F-4D97-AF65-F5344CB8AC3E}">
        <p14:creationId xmlns:p14="http://schemas.microsoft.com/office/powerpoint/2010/main" val="194328373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xfrm>
            <a:off x="469900" y="727075"/>
            <a:ext cx="6373813" cy="3586163"/>
          </a:xfrm>
          <a:ln/>
        </p:spPr>
      </p:sp>
      <p:sp>
        <p:nvSpPr>
          <p:cNvPr id="168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0BC3672B-73B8-4914-A375-A1616E96B81B}" type="slidenum">
              <a:rPr lang="en-US" altLang="en-US" sz="1100"/>
              <a:pPr/>
              <a:t>77</a:t>
            </a:fld>
            <a:endParaRPr lang="en-US" altLang="en-US" sz="1100"/>
          </a:p>
        </p:txBody>
      </p:sp>
    </p:spTree>
    <p:extLst>
      <p:ext uri="{BB962C8B-B14F-4D97-AF65-F5344CB8AC3E}">
        <p14:creationId xmlns:p14="http://schemas.microsoft.com/office/powerpoint/2010/main" val="345089233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xfrm>
            <a:off x="469900" y="727075"/>
            <a:ext cx="6373813" cy="3586163"/>
          </a:xfrm>
          <a:ln/>
        </p:spPr>
      </p:sp>
      <p:sp>
        <p:nvSpPr>
          <p:cNvPr id="169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5D0BC3F9-FE32-4262-847B-469FFB473197}" type="slidenum">
              <a:rPr lang="en-US" altLang="en-US" sz="1100"/>
              <a:pPr/>
              <a:t>78</a:t>
            </a:fld>
            <a:endParaRPr lang="en-US" altLang="en-US" sz="1100"/>
          </a:p>
        </p:txBody>
      </p:sp>
    </p:spTree>
    <p:extLst>
      <p:ext uri="{BB962C8B-B14F-4D97-AF65-F5344CB8AC3E}">
        <p14:creationId xmlns:p14="http://schemas.microsoft.com/office/powerpoint/2010/main" val="274660311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xfrm>
            <a:off x="469900" y="727075"/>
            <a:ext cx="6373813" cy="3586163"/>
          </a:xfrm>
          <a:ln/>
        </p:spPr>
      </p:sp>
      <p:sp>
        <p:nvSpPr>
          <p:cNvPr id="171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AFC4252F-2048-4AEA-A80A-9CF309AEFC3D}" type="slidenum">
              <a:rPr lang="en-US" altLang="en-US" sz="1100"/>
              <a:pPr/>
              <a:t>79</a:t>
            </a:fld>
            <a:endParaRPr lang="en-US" altLang="en-US" sz="1100"/>
          </a:p>
        </p:txBody>
      </p:sp>
    </p:spTree>
    <p:extLst>
      <p:ext uri="{BB962C8B-B14F-4D97-AF65-F5344CB8AC3E}">
        <p14:creationId xmlns:p14="http://schemas.microsoft.com/office/powerpoint/2010/main" val="26094077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xfrm>
            <a:off x="469900" y="727075"/>
            <a:ext cx="6373813" cy="3586163"/>
          </a:xfrm>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0F0BEAC0-BF4B-4E94-B4DD-5126AD0CD441}" type="slidenum">
              <a:rPr lang="en-US" altLang="en-US" sz="1100"/>
              <a:pPr/>
              <a:t>8</a:t>
            </a:fld>
            <a:endParaRPr lang="en-US" altLang="en-US" sz="1100"/>
          </a:p>
        </p:txBody>
      </p:sp>
    </p:spTree>
    <p:extLst>
      <p:ext uri="{BB962C8B-B14F-4D97-AF65-F5344CB8AC3E}">
        <p14:creationId xmlns:p14="http://schemas.microsoft.com/office/powerpoint/2010/main" val="46091344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xfrm>
            <a:off x="469900" y="727075"/>
            <a:ext cx="6373813" cy="3586163"/>
          </a:xfrm>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8A1B8653-7E76-4969-A5A5-D989E3801632}" type="slidenum">
              <a:rPr lang="en-US" altLang="en-US" sz="1100"/>
              <a:pPr/>
              <a:t>80</a:t>
            </a:fld>
            <a:endParaRPr lang="en-US" altLang="en-US" sz="1100"/>
          </a:p>
        </p:txBody>
      </p:sp>
    </p:spTree>
    <p:extLst>
      <p:ext uri="{BB962C8B-B14F-4D97-AF65-F5344CB8AC3E}">
        <p14:creationId xmlns:p14="http://schemas.microsoft.com/office/powerpoint/2010/main" val="293236376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xfrm>
            <a:off x="469900" y="727075"/>
            <a:ext cx="6373813" cy="3586163"/>
          </a:xfrm>
          <a:ln/>
        </p:spPr>
      </p:sp>
      <p:sp>
        <p:nvSpPr>
          <p:cNvPr id="173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09C16A45-93C8-4E6E-8C27-B3D1E2910834}" type="slidenum">
              <a:rPr lang="en-US" altLang="en-US" sz="1100"/>
              <a:pPr/>
              <a:t>81</a:t>
            </a:fld>
            <a:endParaRPr lang="en-US" altLang="en-US" sz="1100"/>
          </a:p>
        </p:txBody>
      </p:sp>
    </p:spTree>
    <p:extLst>
      <p:ext uri="{BB962C8B-B14F-4D97-AF65-F5344CB8AC3E}">
        <p14:creationId xmlns:p14="http://schemas.microsoft.com/office/powerpoint/2010/main" val="365828702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xfrm>
            <a:off x="469900" y="727075"/>
            <a:ext cx="6373813" cy="3586163"/>
          </a:xfrm>
          <a:ln/>
        </p:spPr>
      </p:sp>
      <p:sp>
        <p:nvSpPr>
          <p:cNvPr id="174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79B6DB87-C8A3-465F-AE06-C7A5A4D3F06C}" type="slidenum">
              <a:rPr lang="en-US" altLang="en-US" sz="1100"/>
              <a:pPr/>
              <a:t>82</a:t>
            </a:fld>
            <a:endParaRPr lang="en-US" altLang="en-US" sz="1100"/>
          </a:p>
        </p:txBody>
      </p:sp>
    </p:spTree>
    <p:extLst>
      <p:ext uri="{BB962C8B-B14F-4D97-AF65-F5344CB8AC3E}">
        <p14:creationId xmlns:p14="http://schemas.microsoft.com/office/powerpoint/2010/main" val="67045584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xfrm>
            <a:off x="469900" y="727075"/>
            <a:ext cx="6373813" cy="3586163"/>
          </a:xfrm>
          <a:ln/>
        </p:spPr>
      </p:sp>
      <p:sp>
        <p:nvSpPr>
          <p:cNvPr id="175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C812C167-C29C-4101-97B2-E8ABF8F42F60}" type="slidenum">
              <a:rPr lang="en-US" altLang="en-US" sz="1100"/>
              <a:pPr/>
              <a:t>83</a:t>
            </a:fld>
            <a:endParaRPr lang="en-US" altLang="en-US" sz="1100"/>
          </a:p>
        </p:txBody>
      </p:sp>
    </p:spTree>
    <p:extLst>
      <p:ext uri="{BB962C8B-B14F-4D97-AF65-F5344CB8AC3E}">
        <p14:creationId xmlns:p14="http://schemas.microsoft.com/office/powerpoint/2010/main" val="74500577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xfrm>
            <a:off x="469900" y="727075"/>
            <a:ext cx="6373813" cy="3586163"/>
          </a:xfrm>
          <a:ln/>
        </p:spPr>
      </p:sp>
      <p:sp>
        <p:nvSpPr>
          <p:cNvPr id="176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A4D7D755-6461-45A3-A8E2-6E0F387A66FF}" type="slidenum">
              <a:rPr lang="en-US" altLang="en-US" sz="1100"/>
              <a:pPr/>
              <a:t>84</a:t>
            </a:fld>
            <a:endParaRPr lang="en-US" altLang="en-US" sz="1100"/>
          </a:p>
        </p:txBody>
      </p:sp>
    </p:spTree>
    <p:extLst>
      <p:ext uri="{BB962C8B-B14F-4D97-AF65-F5344CB8AC3E}">
        <p14:creationId xmlns:p14="http://schemas.microsoft.com/office/powerpoint/2010/main" val="215183971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469900" y="727075"/>
            <a:ext cx="6373813" cy="3586163"/>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632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E51A3119-88FC-4D51-A657-D4539DE2598C}" type="slidenum">
              <a:rPr lang="en-US" altLang="en-US" sz="1100"/>
              <a:pPr/>
              <a:t>85</a:t>
            </a:fld>
            <a:endParaRPr lang="en-US" altLang="en-US" sz="1100"/>
          </a:p>
        </p:txBody>
      </p:sp>
    </p:spTree>
    <p:extLst>
      <p:ext uri="{BB962C8B-B14F-4D97-AF65-F5344CB8AC3E}">
        <p14:creationId xmlns:p14="http://schemas.microsoft.com/office/powerpoint/2010/main" val="292244934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xfrm>
            <a:off x="469900" y="727075"/>
            <a:ext cx="6373813" cy="3586163"/>
          </a:xfrm>
          <a:ln/>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7348"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E3264B4E-00A8-41C1-B952-460B4E0624C5}" type="slidenum">
              <a:rPr lang="en-US" altLang="en-US" sz="1100"/>
              <a:pPr/>
              <a:t>86</a:t>
            </a:fld>
            <a:endParaRPr lang="en-US" altLang="en-US" sz="1100"/>
          </a:p>
        </p:txBody>
      </p:sp>
    </p:spTree>
    <p:extLst>
      <p:ext uri="{BB962C8B-B14F-4D97-AF65-F5344CB8AC3E}">
        <p14:creationId xmlns:p14="http://schemas.microsoft.com/office/powerpoint/2010/main" val="37727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xfrm>
            <a:off x="469900" y="727075"/>
            <a:ext cx="6373813" cy="3586163"/>
          </a:xfrm>
          <a:ln/>
        </p:spPr>
      </p:sp>
      <p:sp>
        <p:nvSpPr>
          <p:cNvPr id="99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8CCDD9E4-8727-49C3-8E1C-9E4F3D00ACB1}" type="slidenum">
              <a:rPr lang="en-US" altLang="en-US" sz="1100"/>
              <a:pPr/>
              <a:t>9</a:t>
            </a:fld>
            <a:endParaRPr lang="en-US" altLang="en-US" sz="1100"/>
          </a:p>
        </p:txBody>
      </p:sp>
    </p:spTree>
    <p:extLst>
      <p:ext uri="{BB962C8B-B14F-4D97-AF65-F5344CB8AC3E}">
        <p14:creationId xmlns:p14="http://schemas.microsoft.com/office/powerpoint/2010/main" val="2705373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BEE7015F-F41F-4B7C-93E5-4CF3036DDA05}" type="datetime1">
              <a:rPr lang="en-US"/>
              <a:pPr>
                <a:defRPr/>
              </a:pPr>
              <a:t>7/24/2024</a:t>
            </a:fld>
            <a:endParaRPr lang="en-US" dirty="0"/>
          </a:p>
        </p:txBody>
      </p:sp>
      <p:sp>
        <p:nvSpPr>
          <p:cNvPr id="5" name="Footer Placeholder 2"/>
          <p:cNvSpPr>
            <a:spLocks noGrp="1"/>
          </p:cNvSpPr>
          <p:nvPr>
            <p:ph type="ftr" sz="quarter" idx="11"/>
          </p:nvPr>
        </p:nvSpPr>
        <p:spPr/>
        <p:txBody>
          <a:bodyPr/>
          <a:lstStyle>
            <a:lvl1pPr>
              <a:defRPr/>
            </a:lvl1pPr>
          </a:lstStyle>
          <a:p>
            <a:pPr>
              <a:defRPr/>
            </a:pPr>
            <a:r>
              <a:rPr lang="en-US"/>
              <a:t>Combined Forces Theory</a:t>
            </a:r>
          </a:p>
        </p:txBody>
      </p:sp>
      <p:sp>
        <p:nvSpPr>
          <p:cNvPr id="6" name="Slide Number Placeholder 22"/>
          <p:cNvSpPr>
            <a:spLocks noGrp="1"/>
          </p:cNvSpPr>
          <p:nvPr>
            <p:ph type="sldNum" sz="quarter" idx="12"/>
          </p:nvPr>
        </p:nvSpPr>
        <p:spPr/>
        <p:txBody>
          <a:bodyPr/>
          <a:lstStyle>
            <a:lvl1pPr>
              <a:defRPr/>
            </a:lvl1pPr>
          </a:lstStyle>
          <a:p>
            <a:fld id="{809C2BF9-FEAE-49E6-AAC8-9F2767C7DFE3}" type="slidenum">
              <a:rPr lang="en-US" altLang="en-US"/>
              <a:pPr/>
              <a:t>‹#›</a:t>
            </a:fld>
            <a:endParaRPr lang="en-US" altLang="en-US"/>
          </a:p>
        </p:txBody>
      </p:sp>
    </p:spTree>
    <p:extLst>
      <p:ext uri="{BB962C8B-B14F-4D97-AF65-F5344CB8AC3E}">
        <p14:creationId xmlns:p14="http://schemas.microsoft.com/office/powerpoint/2010/main" val="1291716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4BF0B7B0-8CDE-4C3D-BF48-0BD1C53697B0}" type="datetime1">
              <a:rPr lang="en-US"/>
              <a:pPr>
                <a:defRPr/>
              </a:pPr>
              <a:t>7/24/2024</a:t>
            </a:fld>
            <a:endParaRPr lang="en-US" dirty="0"/>
          </a:p>
        </p:txBody>
      </p:sp>
      <p:sp>
        <p:nvSpPr>
          <p:cNvPr id="3" name="Footer Placeholder 2"/>
          <p:cNvSpPr>
            <a:spLocks noGrp="1"/>
          </p:cNvSpPr>
          <p:nvPr>
            <p:ph type="ftr" sz="quarter" idx="11"/>
          </p:nvPr>
        </p:nvSpPr>
        <p:spPr/>
        <p:txBody>
          <a:bodyPr/>
          <a:lstStyle>
            <a:lvl1pPr>
              <a:defRPr/>
            </a:lvl1pPr>
          </a:lstStyle>
          <a:p>
            <a:pPr>
              <a:defRPr/>
            </a:pPr>
            <a:r>
              <a:rPr lang="en-US"/>
              <a:t>Combined Forces Theory</a:t>
            </a:r>
          </a:p>
        </p:txBody>
      </p:sp>
      <p:sp>
        <p:nvSpPr>
          <p:cNvPr id="4" name="Slide Number Placeholder 22"/>
          <p:cNvSpPr>
            <a:spLocks noGrp="1"/>
          </p:cNvSpPr>
          <p:nvPr>
            <p:ph type="sldNum" sz="quarter" idx="12"/>
          </p:nvPr>
        </p:nvSpPr>
        <p:spPr/>
        <p:txBody>
          <a:bodyPr/>
          <a:lstStyle>
            <a:lvl1pPr>
              <a:defRPr/>
            </a:lvl1pPr>
          </a:lstStyle>
          <a:p>
            <a:fld id="{C46B8733-7BEE-4376-BA6C-521AB5336BE6}" type="slidenum">
              <a:rPr lang="en-US" altLang="en-US"/>
              <a:pPr/>
              <a:t>‹#›</a:t>
            </a:fld>
            <a:endParaRPr lang="en-US" altLang="en-US"/>
          </a:p>
        </p:txBody>
      </p:sp>
    </p:spTree>
    <p:extLst>
      <p:ext uri="{BB962C8B-B14F-4D97-AF65-F5344CB8AC3E}">
        <p14:creationId xmlns:p14="http://schemas.microsoft.com/office/powerpoint/2010/main" val="12807002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a:t>Click to edit Master title style</a:t>
            </a:r>
          </a:p>
        </p:txBody>
      </p:sp>
      <p:sp>
        <p:nvSpPr>
          <p:cNvPr id="1027" name="Text Placeholder 12"/>
          <p:cNvSpPr>
            <a:spLocks noGrp="1"/>
          </p:cNvSpPr>
          <p:nvPr>
            <p:ph type="body" idx="1"/>
          </p:nvPr>
        </p:nvSpPr>
        <p:spPr bwMode="auto">
          <a:xfrm>
            <a:off x="609600" y="1600201"/>
            <a:ext cx="109728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p:cNvSpPr>
            <a:spLocks noGrp="1"/>
          </p:cNvSpPr>
          <p:nvPr>
            <p:ph type="dt" sz="half" idx="2"/>
          </p:nvPr>
        </p:nvSpPr>
        <p:spPr>
          <a:xfrm>
            <a:off x="1322917" y="6416676"/>
            <a:ext cx="2844800" cy="365125"/>
          </a:xfrm>
          <a:prstGeom prst="rect">
            <a:avLst/>
          </a:prstGeom>
        </p:spPr>
        <p:txBody>
          <a:bodyPr vert="horz" anchor="b"/>
          <a:lstStyle>
            <a:lvl1pPr algn="l" eaLnBrk="1" latinLnBrk="0" hangingPunct="1">
              <a:defRPr kumimoji="0" sz="1200">
                <a:solidFill>
                  <a:schemeClr val="tx1">
                    <a:shade val="50000"/>
                  </a:schemeClr>
                </a:solidFill>
                <a:cs typeface="+mn-cs"/>
              </a:defRPr>
            </a:lvl1pPr>
          </a:lstStyle>
          <a:p>
            <a:pPr>
              <a:defRPr/>
            </a:pPr>
            <a:fld id="{CD44D2C4-3B0A-4442-B525-5C00F04378C0}" type="datetime1">
              <a:rPr lang="en-US"/>
              <a:pPr>
                <a:defRPr/>
              </a:pPr>
              <a:t>7/24/2024</a:t>
            </a:fld>
            <a:endParaRPr lang="en-US" dirty="0"/>
          </a:p>
        </p:txBody>
      </p:sp>
      <p:sp>
        <p:nvSpPr>
          <p:cNvPr id="3" name="Footer Placeholder 2"/>
          <p:cNvSpPr>
            <a:spLocks noGrp="1"/>
          </p:cNvSpPr>
          <p:nvPr>
            <p:ph type="ftr" sz="quarter" idx="3"/>
          </p:nvPr>
        </p:nvSpPr>
        <p:spPr>
          <a:xfrm>
            <a:off x="4165600" y="6416676"/>
            <a:ext cx="3860800" cy="365125"/>
          </a:xfrm>
          <a:prstGeom prst="rect">
            <a:avLst/>
          </a:prstGeom>
        </p:spPr>
        <p:txBody>
          <a:bodyPr vert="horz" wrap="square" lIns="91440" tIns="45720" rIns="91440" bIns="45720" numCol="1" anchor="b" anchorCtr="0" compatLnSpc="1">
            <a:prstTxWarp prst="textNoShape">
              <a:avLst/>
            </a:prstTxWarp>
          </a:bodyPr>
          <a:lstStyle>
            <a:lvl1pPr algn="ctr">
              <a:defRPr sz="1200">
                <a:solidFill>
                  <a:srgbClr val="BCBCBC"/>
                </a:solidFill>
                <a:cs typeface="Arial" charset="0"/>
              </a:defRPr>
            </a:lvl1pPr>
          </a:lstStyle>
          <a:p>
            <a:pPr>
              <a:defRPr/>
            </a:pPr>
            <a:r>
              <a:rPr lang="en-US"/>
              <a:t>Combined Forces Theory</a:t>
            </a:r>
          </a:p>
        </p:txBody>
      </p:sp>
      <p:sp>
        <p:nvSpPr>
          <p:cNvPr id="23" name="Slide Number Placeholder 22"/>
          <p:cNvSpPr>
            <a:spLocks noGrp="1"/>
          </p:cNvSpPr>
          <p:nvPr>
            <p:ph type="sldNum" sz="quarter" idx="4"/>
          </p:nvPr>
        </p:nvSpPr>
        <p:spPr>
          <a:xfrm>
            <a:off x="10566400" y="6416676"/>
            <a:ext cx="1016000" cy="365125"/>
          </a:xfrm>
          <a:prstGeom prst="rect">
            <a:avLst/>
          </a:prstGeom>
        </p:spPr>
        <p:txBody>
          <a:bodyPr vert="horz" wrap="square" lIns="0" tIns="45720" rIns="0" bIns="45720" numCol="1" anchor="b" anchorCtr="0" compatLnSpc="1">
            <a:prstTxWarp prst="textNoShape">
              <a:avLst/>
            </a:prstTxWarp>
          </a:bodyPr>
          <a:lstStyle>
            <a:lvl1pPr algn="r">
              <a:defRPr sz="1200">
                <a:solidFill>
                  <a:srgbClr val="BCBCBC"/>
                </a:solidFill>
              </a:defRPr>
            </a:lvl1pPr>
          </a:lstStyle>
          <a:p>
            <a:fld id="{EAEA7E20-CF17-4654-B278-6C6E0499FBC3}" type="slidenum">
              <a:rPr lang="en-US" altLang="en-US"/>
              <a:pPr/>
              <a:t>‹#›</a:t>
            </a:fld>
            <a:endParaRPr lang="en-US" altLang="en-US"/>
          </a:p>
        </p:txBody>
      </p:sp>
      <p:pic>
        <p:nvPicPr>
          <p:cNvPr id="2" name="Picture 1">
            <a:extLst>
              <a:ext uri="{FF2B5EF4-FFF2-40B4-BE49-F238E27FC236}">
                <a16:creationId xmlns:a16="http://schemas.microsoft.com/office/drawing/2014/main" id="{612687E5-C002-88FD-3BE3-5DB93032CA8A}"/>
              </a:ext>
            </a:extLst>
          </p:cNvPr>
          <p:cNvPicPr>
            <a:picLocks noChangeAspect="1"/>
          </p:cNvPicPr>
          <p:nvPr userDrawn="1"/>
        </p:nvPicPr>
        <p:blipFill>
          <a:blip r:embed="rId5"/>
          <a:stretch>
            <a:fillRect/>
          </a:stretch>
        </p:blipFill>
        <p:spPr>
          <a:xfrm>
            <a:off x="168462" y="5760720"/>
            <a:ext cx="920376" cy="914400"/>
          </a:xfrm>
          <a:prstGeom prst="rect">
            <a:avLst/>
          </a:prstGeom>
        </p:spPr>
      </p:pic>
    </p:spTree>
  </p:cSld>
  <p:clrMap bg1="dk1" tx1="lt1" bg2="dk2" tx2="lt2" accent1="accent1" accent2="accent2" accent3="accent3" accent4="accent4" accent5="accent5" accent6="accent6" hlink="hlink" folHlink="folHlink"/>
  <p:sldLayoutIdLst>
    <p:sldLayoutId id="2147483680" r:id="rId1"/>
    <p:sldLayoutId id="2147483681" r:id="rId2"/>
  </p:sldLayoutIdLst>
  <p:hf hdr="0" dt="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a:defRPr>
      </a:lvl2pPr>
      <a:lvl3pPr algn="ctr" rtl="0" eaLnBrk="0" fontAlgn="base" hangingPunct="0">
        <a:spcBef>
          <a:spcPct val="0"/>
        </a:spcBef>
        <a:spcAft>
          <a:spcPct val="0"/>
        </a:spcAft>
        <a:defRPr sz="4100" b="1">
          <a:solidFill>
            <a:schemeClr val="tx1"/>
          </a:solidFill>
          <a:latin typeface="Lucida Sans"/>
        </a:defRPr>
      </a:lvl3pPr>
      <a:lvl4pPr algn="ctr" rtl="0" eaLnBrk="0" fontAlgn="base" hangingPunct="0">
        <a:spcBef>
          <a:spcPct val="0"/>
        </a:spcBef>
        <a:spcAft>
          <a:spcPct val="0"/>
        </a:spcAft>
        <a:defRPr sz="4100" b="1">
          <a:solidFill>
            <a:schemeClr val="tx1"/>
          </a:solidFill>
          <a:latin typeface="Lucida Sans"/>
        </a:defRPr>
      </a:lvl4pPr>
      <a:lvl5pPr algn="ctr" rtl="0" eaLnBrk="0" fontAlgn="base" hangingPunct="0">
        <a:spcBef>
          <a:spcPct val="0"/>
        </a:spcBef>
        <a:spcAft>
          <a:spcPct val="0"/>
        </a:spcAft>
        <a:defRPr sz="4100" b="1">
          <a:solidFill>
            <a:schemeClr val="tx1"/>
          </a:solidFill>
          <a:latin typeface="Lucida Sans"/>
        </a:defRPr>
      </a:lvl5pPr>
      <a:lvl6pPr marL="457200" algn="ctr" rtl="0" fontAlgn="base">
        <a:spcBef>
          <a:spcPct val="0"/>
        </a:spcBef>
        <a:spcAft>
          <a:spcPct val="0"/>
        </a:spcAft>
        <a:defRPr sz="4100" b="1">
          <a:solidFill>
            <a:schemeClr val="tx1"/>
          </a:solidFill>
          <a:latin typeface="Lucida Sans"/>
        </a:defRPr>
      </a:lvl6pPr>
      <a:lvl7pPr marL="914400" algn="ctr" rtl="0" fontAlgn="base">
        <a:spcBef>
          <a:spcPct val="0"/>
        </a:spcBef>
        <a:spcAft>
          <a:spcPct val="0"/>
        </a:spcAft>
        <a:defRPr sz="4100" b="1">
          <a:solidFill>
            <a:schemeClr val="tx1"/>
          </a:solidFill>
          <a:latin typeface="Lucida Sans"/>
        </a:defRPr>
      </a:lvl7pPr>
      <a:lvl8pPr marL="1371600" algn="ctr" rtl="0" fontAlgn="base">
        <a:spcBef>
          <a:spcPct val="0"/>
        </a:spcBef>
        <a:spcAft>
          <a:spcPct val="0"/>
        </a:spcAft>
        <a:defRPr sz="4100" b="1">
          <a:solidFill>
            <a:schemeClr val="tx1"/>
          </a:solidFill>
          <a:latin typeface="Lucida Sans"/>
        </a:defRPr>
      </a:lvl8pPr>
      <a:lvl9pPr marL="1828800" algn="ctr" rtl="0" fontAlgn="base">
        <a:spcBef>
          <a:spcPct val="0"/>
        </a:spcBef>
        <a:spcAft>
          <a:spcPct val="0"/>
        </a:spcAft>
        <a:defRPr sz="4100" b="1">
          <a:solidFill>
            <a:schemeClr val="tx1"/>
          </a:solidFill>
          <a:latin typeface="Lucida Sans"/>
        </a:defRPr>
      </a:lvl9pPr>
    </p:titleStyle>
    <p:bodyStyle>
      <a:lvl1pPr marL="547688" indent="-411163" algn="l" rtl="0" eaLnBrk="0" fontAlgn="base" hangingPunct="0">
        <a:spcBef>
          <a:spcPct val="20000"/>
        </a:spcBef>
        <a:spcAft>
          <a:spcPct val="0"/>
        </a:spcAft>
        <a:buClr>
          <a:srgbClr val="F9F9F9"/>
        </a:buClr>
        <a:buSzPct val="65000"/>
        <a:buFont typeface="Wingdings 2" panose="05020102010507070707"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anose="05020102010507070707"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anose="05000000000000000000"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anose="05040102010807070707"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anose="05020102010507070707"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w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oleObject" Target="../embeddings/oleObject5.bin"/><Relationship Id="rId4" Type="http://schemas.openxmlformats.org/officeDocument/2006/relationships/image" Target="../media/image6.wmf"/></Relationships>
</file>

<file path=ppt/slides/_rels/slide2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oleObject" Target="../embeddings/oleObject7.bin"/><Relationship Id="rId4" Type="http://schemas.openxmlformats.org/officeDocument/2006/relationships/image" Target="../media/image6.wmf"/></Relationships>
</file>

<file path=ppt/slides/_rels/slide26.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8.w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7.wmf"/><Relationship Id="rId11" Type="http://schemas.openxmlformats.org/officeDocument/2006/relationships/oleObject" Target="../embeddings/oleObject13.bin"/><Relationship Id="rId5" Type="http://schemas.openxmlformats.org/officeDocument/2006/relationships/oleObject" Target="../embeddings/oleObject10.bin"/><Relationship Id="rId10" Type="http://schemas.openxmlformats.org/officeDocument/2006/relationships/image" Target="../media/image10.wmf"/><Relationship Id="rId4" Type="http://schemas.openxmlformats.org/officeDocument/2006/relationships/image" Target="../media/image6.wmf"/><Relationship Id="rId9" Type="http://schemas.openxmlformats.org/officeDocument/2006/relationships/oleObject" Target="../embeddings/oleObject12.bin"/></Relationships>
</file>

<file path=ppt/slides/_rels/slide27.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19.bin"/><Relationship Id="rId3" Type="http://schemas.openxmlformats.org/officeDocument/2006/relationships/oleObject" Target="../embeddings/oleObject14.bin"/><Relationship Id="rId7" Type="http://schemas.openxmlformats.org/officeDocument/2006/relationships/oleObject" Target="../embeddings/oleObject16.bin"/><Relationship Id="rId12" Type="http://schemas.openxmlformats.org/officeDocument/2006/relationships/image" Target="../media/image11.wm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7.wmf"/><Relationship Id="rId11" Type="http://schemas.openxmlformats.org/officeDocument/2006/relationships/oleObject" Target="../embeddings/oleObject18.bin"/><Relationship Id="rId5" Type="http://schemas.openxmlformats.org/officeDocument/2006/relationships/oleObject" Target="../embeddings/oleObject15.bin"/><Relationship Id="rId10" Type="http://schemas.openxmlformats.org/officeDocument/2006/relationships/image" Target="../media/image10.wmf"/><Relationship Id="rId4" Type="http://schemas.openxmlformats.org/officeDocument/2006/relationships/image" Target="../media/image6.wmf"/><Relationship Id="rId9" Type="http://schemas.openxmlformats.org/officeDocument/2006/relationships/oleObject" Target="../embeddings/oleObject17.bin"/><Relationship Id="rId14" Type="http://schemas.openxmlformats.org/officeDocument/2006/relationships/image" Target="../media/image8.w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2.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3.wmf"/><Relationship Id="rId5" Type="http://schemas.openxmlformats.org/officeDocument/2006/relationships/oleObject" Target="../embeddings/oleObject22.bin"/><Relationship Id="rId4" Type="http://schemas.openxmlformats.org/officeDocument/2006/relationships/image" Target="../media/image12.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4.w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5.wmf"/><Relationship Id="rId5" Type="http://schemas.openxmlformats.org/officeDocument/2006/relationships/oleObject" Target="../embeddings/oleObject25.bin"/><Relationship Id="rId4" Type="http://schemas.openxmlformats.org/officeDocument/2006/relationships/image" Target="../media/image14.w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5.wmf"/><Relationship Id="rId5" Type="http://schemas.openxmlformats.org/officeDocument/2006/relationships/oleObject" Target="../embeddings/oleObject27.bin"/><Relationship Id="rId4" Type="http://schemas.openxmlformats.org/officeDocument/2006/relationships/image" Target="../media/image14.wm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6.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17.wmf"/><Relationship Id="rId5" Type="http://schemas.openxmlformats.org/officeDocument/2006/relationships/oleObject" Target="../embeddings/oleObject30.bin"/><Relationship Id="rId4" Type="http://schemas.openxmlformats.org/officeDocument/2006/relationships/image" Target="../media/image16.wmf"/></Relationships>
</file>

<file path=ppt/slides/_rels/slide39.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31.bin"/><Relationship Id="rId7" Type="http://schemas.openxmlformats.org/officeDocument/2006/relationships/oleObject" Target="../embeddings/oleObject33.bin"/><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7.wmf"/><Relationship Id="rId5" Type="http://schemas.openxmlformats.org/officeDocument/2006/relationships/oleObject" Target="../embeddings/oleObject32.bin"/><Relationship Id="rId4" Type="http://schemas.openxmlformats.org/officeDocument/2006/relationships/image" Target="../media/image1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34.bin"/><Relationship Id="rId7" Type="http://schemas.openxmlformats.org/officeDocument/2006/relationships/oleObject" Target="../embeddings/oleObject36.bin"/><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17.wmf"/><Relationship Id="rId5" Type="http://schemas.openxmlformats.org/officeDocument/2006/relationships/oleObject" Target="../embeddings/oleObject35.bin"/><Relationship Id="rId10" Type="http://schemas.openxmlformats.org/officeDocument/2006/relationships/image" Target="../media/image19.wmf"/><Relationship Id="rId4" Type="http://schemas.openxmlformats.org/officeDocument/2006/relationships/image" Target="../media/image16.wmf"/><Relationship Id="rId9" Type="http://schemas.openxmlformats.org/officeDocument/2006/relationships/oleObject" Target="../embeddings/oleObject37.bin"/></Relationships>
</file>

<file path=ppt/slides/_rels/slide41.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38.bin"/><Relationship Id="rId7" Type="http://schemas.openxmlformats.org/officeDocument/2006/relationships/oleObject" Target="../embeddings/oleObject40.bin"/><Relationship Id="rId12" Type="http://schemas.openxmlformats.org/officeDocument/2006/relationships/image" Target="../media/image20.wmf"/><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7.wmf"/><Relationship Id="rId11" Type="http://schemas.openxmlformats.org/officeDocument/2006/relationships/oleObject" Target="../embeddings/oleObject42.bin"/><Relationship Id="rId5" Type="http://schemas.openxmlformats.org/officeDocument/2006/relationships/oleObject" Target="../embeddings/oleObject39.bin"/><Relationship Id="rId10" Type="http://schemas.openxmlformats.org/officeDocument/2006/relationships/image" Target="../media/image19.wmf"/><Relationship Id="rId4" Type="http://schemas.openxmlformats.org/officeDocument/2006/relationships/image" Target="../media/image16.wmf"/><Relationship Id="rId9" Type="http://schemas.openxmlformats.org/officeDocument/2006/relationships/oleObject" Target="../embeddings/oleObject41.bin"/></Relationships>
</file>

<file path=ppt/slides/_rels/slide42.x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oleObject" Target="../embeddings/oleObject48.bin"/><Relationship Id="rId3" Type="http://schemas.openxmlformats.org/officeDocument/2006/relationships/oleObject" Target="../embeddings/oleObject43.bin"/><Relationship Id="rId7" Type="http://schemas.openxmlformats.org/officeDocument/2006/relationships/oleObject" Target="../embeddings/oleObject45.bin"/><Relationship Id="rId12" Type="http://schemas.openxmlformats.org/officeDocument/2006/relationships/image" Target="../media/image20.wmf"/><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7.wmf"/><Relationship Id="rId11" Type="http://schemas.openxmlformats.org/officeDocument/2006/relationships/oleObject" Target="../embeddings/oleObject47.bin"/><Relationship Id="rId5" Type="http://schemas.openxmlformats.org/officeDocument/2006/relationships/oleObject" Target="../embeddings/oleObject44.bin"/><Relationship Id="rId10" Type="http://schemas.openxmlformats.org/officeDocument/2006/relationships/image" Target="../media/image19.wmf"/><Relationship Id="rId4" Type="http://schemas.openxmlformats.org/officeDocument/2006/relationships/image" Target="../media/image16.wmf"/><Relationship Id="rId9" Type="http://schemas.openxmlformats.org/officeDocument/2006/relationships/oleObject" Target="../embeddings/oleObject46.bin"/><Relationship Id="rId14" Type="http://schemas.openxmlformats.org/officeDocument/2006/relationships/image" Target="../media/image21.w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2.wmf"/></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3.w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24.wmf"/></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a:xfrm>
            <a:off x="1856821" y="2949498"/>
            <a:ext cx="8243453" cy="1657139"/>
          </a:xfrm>
          <a:prstGeom prst="rect">
            <a:avLst/>
          </a:prstGeom>
          <a:solidFill>
            <a:schemeClr val="bg1">
              <a:lumMod val="65000"/>
              <a:lumOff val="35000"/>
              <a:alpha val="62000"/>
            </a:schemeClr>
          </a:solidFill>
          <a:ln w="101600">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Combined Forces  Design</a:t>
            </a:r>
          </a:p>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THEORY SLIDES</a:t>
            </a:r>
          </a:p>
        </p:txBody>
      </p:sp>
      <p:sp>
        <p:nvSpPr>
          <p:cNvPr id="4" name="Slide Number Placeholder 3"/>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7771CCBE-5768-449D-9CE0-61DBFCB4E7F2}" type="slidenum">
              <a:rPr lang="en-US" altLang="en-US" sz="1200">
                <a:solidFill>
                  <a:srgbClr val="BCBCBC"/>
                </a:solidFill>
              </a:rPr>
              <a:pPr eaLnBrk="1" hangingPunct="1"/>
              <a:t>1</a:t>
            </a:fld>
            <a:endParaRPr lang="en-US" altLang="en-US" sz="1200">
              <a:solidFill>
                <a:srgbClr val="BCBCBC"/>
              </a:solidFill>
            </a:endParaRPr>
          </a:p>
        </p:txBody>
      </p:sp>
      <p:sp>
        <p:nvSpPr>
          <p:cNvPr id="10" name="TextBox 9"/>
          <p:cNvSpPr txBox="1"/>
          <p:nvPr/>
        </p:nvSpPr>
        <p:spPr>
          <a:xfrm>
            <a:off x="4710134" y="5272618"/>
            <a:ext cx="2536825" cy="460375"/>
          </a:xfrm>
          <a:prstGeom prst="rect">
            <a:avLst/>
          </a:prstGeom>
          <a:solidFill>
            <a:schemeClr val="accent3">
              <a:lumMod val="60000"/>
              <a:lumOff val="40000"/>
            </a:schemeClr>
          </a:solidFill>
          <a:ln>
            <a:solidFill>
              <a:schemeClr val="bg1"/>
            </a:solidFill>
          </a:ln>
        </p:spPr>
        <p:txBody>
          <a:bodyPr>
            <a:spAutoFit/>
          </a:bodyPr>
          <a:lstStyle/>
          <a:p>
            <a:pPr>
              <a:defRPr/>
            </a:pPr>
            <a:r>
              <a:rPr lang="en-US" sz="1200" dirty="0">
                <a:solidFill>
                  <a:schemeClr val="bg1"/>
                </a:solidFill>
              </a:rPr>
              <a:t>Developed by Scott Civjan</a:t>
            </a:r>
          </a:p>
          <a:p>
            <a:pPr>
              <a:defRPr/>
            </a:pPr>
            <a:r>
              <a:rPr lang="en-US" sz="1200" dirty="0">
                <a:solidFill>
                  <a:schemeClr val="bg1"/>
                </a:solidFill>
              </a:rPr>
              <a:t>University of Massachusetts, Amherst</a:t>
            </a:r>
          </a:p>
        </p:txBody>
      </p:sp>
      <p:sp>
        <p:nvSpPr>
          <p:cNvPr id="11" name="Rectangle 2"/>
          <p:cNvSpPr txBox="1">
            <a:spLocks noChangeArrowheads="1"/>
          </p:cNvSpPr>
          <p:nvPr/>
        </p:nvSpPr>
        <p:spPr>
          <a:xfrm>
            <a:off x="1856821" y="535258"/>
            <a:ext cx="8229600" cy="1828800"/>
          </a:xfrm>
          <a:prstGeom prst="rect">
            <a:avLst/>
          </a:prstGeom>
          <a:noFill/>
          <a:ln>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Teaching Modules for </a:t>
            </a:r>
          </a:p>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Steel Instruction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
        <p:nvSpPr>
          <p:cNvPr id="72" name="TextBox 71"/>
          <p:cNvSpPr txBox="1"/>
          <p:nvPr/>
        </p:nvSpPr>
        <p:spPr>
          <a:xfrm>
            <a:off x="2452689" y="1639243"/>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Equilibrium is based on DEFORMED GEOMETRY.</a:t>
            </a:r>
          </a:p>
        </p:txBody>
      </p:sp>
      <p:sp>
        <p:nvSpPr>
          <p:cNvPr id="7" name="TextBox 6"/>
          <p:cNvSpPr txBox="1"/>
          <p:nvPr/>
        </p:nvSpPr>
        <p:spPr>
          <a:xfrm>
            <a:off x="2466976" y="2363789"/>
            <a:ext cx="7064375"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Axial force acting through deformations results in additional moment </a:t>
            </a:r>
            <a:r>
              <a:rPr lang="en-US" i="1">
                <a:solidFill>
                  <a:schemeClr val="bg1"/>
                </a:solidFill>
                <a:cs typeface="Arial" charset="0"/>
              </a:rPr>
              <a:t>P</a:t>
            </a:r>
            <a:r>
              <a:rPr lang="en-US">
                <a:solidFill>
                  <a:schemeClr val="bg1"/>
                </a:solidFill>
                <a:cs typeface="Arial" charset="0"/>
              </a:rPr>
              <a:t>(</a:t>
            </a:r>
            <a:r>
              <a:rPr lang="en-US">
                <a:solidFill>
                  <a:schemeClr val="bg1"/>
                </a:solidFill>
                <a:latin typeface="Symbol" pitchFamily="18" charset="2"/>
                <a:cs typeface="Arial" charset="0"/>
              </a:rPr>
              <a:t>d</a:t>
            </a:r>
            <a:r>
              <a:rPr lang="en-US" baseline="-25000">
                <a:solidFill>
                  <a:schemeClr val="bg1"/>
                </a:solidFill>
                <a:cs typeface="Arial" charset="0"/>
              </a:rPr>
              <a:t>0</a:t>
            </a:r>
            <a:r>
              <a:rPr lang="en-US">
                <a:solidFill>
                  <a:schemeClr val="bg1"/>
                </a:solidFill>
                <a:cs typeface="Arial" charset="0"/>
              </a:rPr>
              <a:t>) at center of span.</a:t>
            </a:r>
          </a:p>
        </p:txBody>
      </p:sp>
      <p:sp>
        <p:nvSpPr>
          <p:cNvPr id="44" name="Slide Number Placeholder 43"/>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25F31D1B-5439-4178-992B-AFED4D9E11B0}" type="slidenum">
              <a:rPr lang="en-US" altLang="en-US" sz="1200">
                <a:solidFill>
                  <a:srgbClr val="BCBCBC"/>
                </a:solidFill>
              </a:rPr>
              <a:pPr eaLnBrk="1" hangingPunct="1"/>
              <a:t>10</a:t>
            </a:fld>
            <a:endParaRPr lang="en-US" altLang="en-US" sz="1200">
              <a:solidFill>
                <a:srgbClr val="BCBCBC"/>
              </a:solidFill>
            </a:endParaRPr>
          </a:p>
        </p:txBody>
      </p:sp>
      <p:sp>
        <p:nvSpPr>
          <p:cNvPr id="33" name="Rectangle 32"/>
          <p:cNvSpPr/>
          <p:nvPr/>
        </p:nvSpPr>
        <p:spPr>
          <a:xfrm>
            <a:off x="2563813" y="4835525"/>
            <a:ext cx="8132762" cy="170338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72" name="Freeform 127"/>
          <p:cNvSpPr>
            <a:spLocks/>
          </p:cNvSpPr>
          <p:nvPr/>
        </p:nvSpPr>
        <p:spPr bwMode="auto">
          <a:xfrm>
            <a:off x="3517900" y="5492750"/>
            <a:ext cx="6121400" cy="704850"/>
          </a:xfrm>
          <a:custGeom>
            <a:avLst/>
            <a:gdLst>
              <a:gd name="T0" fmla="*/ 0 w 3856"/>
              <a:gd name="T1" fmla="*/ 0 h 444"/>
              <a:gd name="T2" fmla="*/ 0 w 3856"/>
              <a:gd name="T3" fmla="*/ 786288750 h 444"/>
              <a:gd name="T4" fmla="*/ 423386250 w 3856"/>
              <a:gd name="T5" fmla="*/ 836691875 h 444"/>
              <a:gd name="T6" fmla="*/ 826611250 w 3856"/>
              <a:gd name="T7" fmla="*/ 887095000 h 444"/>
              <a:gd name="T8" fmla="*/ 2147173125 w 3856"/>
              <a:gd name="T9" fmla="*/ 1008062500 h 444"/>
              <a:gd name="T10" fmla="*/ 2147483647 w 3856"/>
              <a:gd name="T11" fmla="*/ 1098788125 h 444"/>
              <a:gd name="T12" fmla="*/ 2147483647 w 3856"/>
              <a:gd name="T13" fmla="*/ 1118949375 h 444"/>
              <a:gd name="T14" fmla="*/ 2147483647 w 3856"/>
              <a:gd name="T15" fmla="*/ 1058465625 h 444"/>
              <a:gd name="T16" fmla="*/ 2147483647 w 3856"/>
              <a:gd name="T17" fmla="*/ 957659375 h 444"/>
              <a:gd name="T18" fmla="*/ 2147483647 w 3856"/>
              <a:gd name="T19" fmla="*/ 836691875 h 444"/>
              <a:gd name="T20" fmla="*/ 2147483647 w 3856"/>
              <a:gd name="T21" fmla="*/ 796369375 h 444"/>
              <a:gd name="T22" fmla="*/ 2147483647 w 3856"/>
              <a:gd name="T23" fmla="*/ 30241875 h 444"/>
              <a:gd name="T24" fmla="*/ 2147483647 w 3856"/>
              <a:gd name="T25" fmla="*/ 110886875 h 444"/>
              <a:gd name="T26" fmla="*/ 2147483647 w 3856"/>
              <a:gd name="T27" fmla="*/ 211693125 h 444"/>
              <a:gd name="T28" fmla="*/ 2147483647 w 3856"/>
              <a:gd name="T29" fmla="*/ 312499375 h 444"/>
              <a:gd name="T30" fmla="*/ 2147483647 w 3856"/>
              <a:gd name="T31" fmla="*/ 372983125 h 444"/>
              <a:gd name="T32" fmla="*/ 2147483647 w 3856"/>
              <a:gd name="T33" fmla="*/ 362902500 h 444"/>
              <a:gd name="T34" fmla="*/ 2147483647 w 3856"/>
              <a:gd name="T35" fmla="*/ 322580000 h 444"/>
              <a:gd name="T36" fmla="*/ 1915318750 w 3856"/>
              <a:gd name="T37" fmla="*/ 241935000 h 444"/>
              <a:gd name="T38" fmla="*/ 1028223750 w 3856"/>
              <a:gd name="T39" fmla="*/ 161290000 h 444"/>
              <a:gd name="T40" fmla="*/ 161290000 w 3856"/>
              <a:gd name="T41" fmla="*/ 30241875 h 444"/>
              <a:gd name="T42" fmla="*/ 0 w 3856"/>
              <a:gd name="T43" fmla="*/ 0 h 4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56"/>
              <a:gd name="T67" fmla="*/ 0 h 444"/>
              <a:gd name="T68" fmla="*/ 3856 w 3856"/>
              <a:gd name="T69" fmla="*/ 444 h 4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56" h="444">
                <a:moveTo>
                  <a:pt x="0" y="0"/>
                </a:moveTo>
                <a:cubicBezTo>
                  <a:pt x="0" y="104"/>
                  <a:pt x="0" y="208"/>
                  <a:pt x="0" y="312"/>
                </a:cubicBezTo>
                <a:lnTo>
                  <a:pt x="168" y="332"/>
                </a:lnTo>
                <a:lnTo>
                  <a:pt x="328" y="352"/>
                </a:lnTo>
                <a:lnTo>
                  <a:pt x="852" y="400"/>
                </a:lnTo>
                <a:lnTo>
                  <a:pt x="1620" y="436"/>
                </a:lnTo>
                <a:lnTo>
                  <a:pt x="2096" y="444"/>
                </a:lnTo>
                <a:lnTo>
                  <a:pt x="2624" y="420"/>
                </a:lnTo>
                <a:lnTo>
                  <a:pt x="3212" y="380"/>
                </a:lnTo>
                <a:lnTo>
                  <a:pt x="3756" y="332"/>
                </a:lnTo>
                <a:lnTo>
                  <a:pt x="3856" y="316"/>
                </a:lnTo>
                <a:lnTo>
                  <a:pt x="3856" y="12"/>
                </a:lnTo>
                <a:lnTo>
                  <a:pt x="3636" y="44"/>
                </a:lnTo>
                <a:lnTo>
                  <a:pt x="3284" y="84"/>
                </a:lnTo>
                <a:lnTo>
                  <a:pt x="2620" y="124"/>
                </a:lnTo>
                <a:lnTo>
                  <a:pt x="2156" y="148"/>
                </a:lnTo>
                <a:lnTo>
                  <a:pt x="1740" y="144"/>
                </a:lnTo>
                <a:lnTo>
                  <a:pt x="1192" y="128"/>
                </a:lnTo>
                <a:lnTo>
                  <a:pt x="760" y="96"/>
                </a:lnTo>
                <a:lnTo>
                  <a:pt x="408" y="64"/>
                </a:lnTo>
                <a:lnTo>
                  <a:pt x="64" y="12"/>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273" name="AutoShape 151"/>
          <p:cNvSpPr>
            <a:spLocks noChangeArrowheads="1"/>
          </p:cNvSpPr>
          <p:nvPr/>
        </p:nvSpPr>
        <p:spPr bwMode="auto">
          <a:xfrm>
            <a:off x="3403600" y="6010276"/>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11274" name="AutoShape 152"/>
          <p:cNvSpPr>
            <a:spLocks noChangeArrowheads="1"/>
          </p:cNvSpPr>
          <p:nvPr/>
        </p:nvSpPr>
        <p:spPr bwMode="auto">
          <a:xfrm>
            <a:off x="9418638" y="5991226"/>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grpSp>
        <p:nvGrpSpPr>
          <p:cNvPr id="11275" name="Group 94"/>
          <p:cNvGrpSpPr>
            <a:grpSpLocks/>
          </p:cNvGrpSpPr>
          <p:nvPr/>
        </p:nvGrpSpPr>
        <p:grpSpPr bwMode="auto">
          <a:xfrm>
            <a:off x="3519489" y="4946651"/>
            <a:ext cx="6110287" cy="747713"/>
            <a:chOff x="1371599" y="581890"/>
            <a:chExt cx="6109856" cy="748147"/>
          </a:xfrm>
        </p:grpSpPr>
        <p:cxnSp>
          <p:nvCxnSpPr>
            <p:cNvPr id="38" name="Straight Arrow Connector 37"/>
            <p:cNvCxnSpPr/>
            <p:nvPr/>
          </p:nvCxnSpPr>
          <p:spPr>
            <a:xfrm rot="5400000">
              <a:off x="1676206" y="928166"/>
              <a:ext cx="527356"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2245284" y="997263"/>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a:off x="2813570"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3353281" y="106715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1108715" y="84477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5400000">
              <a:off x="3907279" y="106715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 name="Straight Arrow Connector 43"/>
            <p:cNvCxnSpPr/>
            <p:nvPr/>
          </p:nvCxnSpPr>
          <p:spPr>
            <a:xfrm rot="5400000">
              <a:off x="4988292"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a:off x="5555782" y="1039355"/>
              <a:ext cx="527356"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a:off x="6123274" y="1011558"/>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a:off x="6664574" y="941668"/>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a:off x="4420007"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5400000">
              <a:off x="7218572" y="859070"/>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11276" name="Text Box 161"/>
          <p:cNvSpPr txBox="1">
            <a:spLocks noChangeArrowheads="1"/>
          </p:cNvSpPr>
          <p:nvPr/>
        </p:nvSpPr>
        <p:spPr bwMode="auto">
          <a:xfrm>
            <a:off x="6203950" y="4786313"/>
            <a:ext cx="573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grpSp>
        <p:nvGrpSpPr>
          <p:cNvPr id="11277" name="Group 65"/>
          <p:cNvGrpSpPr>
            <a:grpSpLocks/>
          </p:cNvGrpSpPr>
          <p:nvPr/>
        </p:nvGrpSpPr>
        <p:grpSpPr bwMode="auto">
          <a:xfrm>
            <a:off x="3519488" y="5480051"/>
            <a:ext cx="6119812" cy="500063"/>
            <a:chOff x="1371600" y="1116013"/>
            <a:chExt cx="6119813" cy="500063"/>
          </a:xfrm>
        </p:grpSpPr>
        <p:sp>
          <p:nvSpPr>
            <p:cNvPr id="11293" name="Rectangle 140"/>
            <p:cNvSpPr>
              <a:spLocks noChangeArrowheads="1"/>
            </p:cNvSpPr>
            <p:nvPr/>
          </p:nvSpPr>
          <p:spPr bwMode="auto">
            <a:xfrm>
              <a:off x="1371600" y="1116013"/>
              <a:ext cx="6119813" cy="5000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11294" name="Rectangle 141"/>
            <p:cNvSpPr>
              <a:spLocks noChangeArrowheads="1"/>
            </p:cNvSpPr>
            <p:nvPr/>
          </p:nvSpPr>
          <p:spPr bwMode="auto">
            <a:xfrm>
              <a:off x="1376363" y="1211263"/>
              <a:ext cx="6115050" cy="3095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grpSp>
      <p:sp>
        <p:nvSpPr>
          <p:cNvPr id="11278" name="Line 147"/>
          <p:cNvSpPr>
            <a:spLocks noChangeShapeType="1"/>
          </p:cNvSpPr>
          <p:nvPr/>
        </p:nvSpPr>
        <p:spPr bwMode="auto">
          <a:xfrm>
            <a:off x="6496051" y="5480050"/>
            <a:ext cx="176213"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9" name="Line 148"/>
          <p:cNvSpPr>
            <a:spLocks noChangeShapeType="1"/>
          </p:cNvSpPr>
          <p:nvPr/>
        </p:nvSpPr>
        <p:spPr bwMode="auto">
          <a:xfrm>
            <a:off x="6572250" y="5314950"/>
            <a:ext cx="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80" name="Line 149"/>
          <p:cNvSpPr>
            <a:spLocks noChangeShapeType="1"/>
          </p:cNvSpPr>
          <p:nvPr/>
        </p:nvSpPr>
        <p:spPr bwMode="auto">
          <a:xfrm>
            <a:off x="6567488" y="4927601"/>
            <a:ext cx="0" cy="557213"/>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1281" name="Line 150"/>
          <p:cNvSpPr>
            <a:spLocks noChangeShapeType="1"/>
          </p:cNvSpPr>
          <p:nvPr/>
        </p:nvSpPr>
        <p:spPr bwMode="auto">
          <a:xfrm>
            <a:off x="6569075" y="5702300"/>
            <a:ext cx="0" cy="349250"/>
          </a:xfrm>
          <a:prstGeom prst="line">
            <a:avLst/>
          </a:prstGeom>
          <a:noFill/>
          <a:ln w="28575">
            <a:solidFill>
              <a:schemeClr val="bg1"/>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1282" name="Line 151"/>
          <p:cNvSpPr>
            <a:spLocks noChangeShapeType="1"/>
          </p:cNvSpPr>
          <p:nvPr/>
        </p:nvSpPr>
        <p:spPr bwMode="auto">
          <a:xfrm>
            <a:off x="6569075" y="5476875"/>
            <a:ext cx="0" cy="2286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83" name="Freeform 152"/>
          <p:cNvSpPr>
            <a:spLocks/>
          </p:cNvSpPr>
          <p:nvPr/>
        </p:nvSpPr>
        <p:spPr bwMode="auto">
          <a:xfrm>
            <a:off x="3508376" y="5484814"/>
            <a:ext cx="6138863" cy="244475"/>
          </a:xfrm>
          <a:custGeom>
            <a:avLst/>
            <a:gdLst>
              <a:gd name="T0" fmla="*/ 0 w 3864"/>
              <a:gd name="T1" fmla="*/ 0 h 142"/>
              <a:gd name="T2" fmla="*/ 959146504 w 3864"/>
              <a:gd name="T3" fmla="*/ 165989917 h 142"/>
              <a:gd name="T4" fmla="*/ 2147483647 w 3864"/>
              <a:gd name="T5" fmla="*/ 331978112 h 142"/>
              <a:gd name="T6" fmla="*/ 2147483647 w 3864"/>
              <a:gd name="T7" fmla="*/ 414973931 h 142"/>
              <a:gd name="T8" fmla="*/ 2147483647 w 3864"/>
              <a:gd name="T9" fmla="*/ 367547503 h 142"/>
              <a:gd name="T10" fmla="*/ 2147483647 w 3864"/>
              <a:gd name="T11" fmla="*/ 201559308 h 142"/>
              <a:gd name="T12" fmla="*/ 2147483647 w 3864"/>
              <a:gd name="T13" fmla="*/ 47424707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84" name="Freeform 153"/>
          <p:cNvSpPr>
            <a:spLocks/>
          </p:cNvSpPr>
          <p:nvPr/>
        </p:nvSpPr>
        <p:spPr bwMode="auto">
          <a:xfrm>
            <a:off x="3517900" y="5975351"/>
            <a:ext cx="6134100" cy="225425"/>
          </a:xfrm>
          <a:custGeom>
            <a:avLst/>
            <a:gdLst>
              <a:gd name="T0" fmla="*/ 0 w 3864"/>
              <a:gd name="T1" fmla="*/ 0 h 142"/>
              <a:gd name="T2" fmla="*/ 957659375 w 3864"/>
              <a:gd name="T3" fmla="*/ 141128750 h 142"/>
              <a:gd name="T4" fmla="*/ 2147483647 w 3864"/>
              <a:gd name="T5" fmla="*/ 282257500 h 142"/>
              <a:gd name="T6" fmla="*/ 2147483647 w 3864"/>
              <a:gd name="T7" fmla="*/ 352821875 h 142"/>
              <a:gd name="T8" fmla="*/ 2147483647 w 3864"/>
              <a:gd name="T9" fmla="*/ 312499375 h 142"/>
              <a:gd name="T10" fmla="*/ 2147483647 w 3864"/>
              <a:gd name="T11" fmla="*/ 171370625 h 142"/>
              <a:gd name="T12" fmla="*/ 2147483647 w 3864"/>
              <a:gd name="T13" fmla="*/ 4032250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85" name="Freeform 154"/>
          <p:cNvSpPr>
            <a:spLocks/>
          </p:cNvSpPr>
          <p:nvPr/>
        </p:nvSpPr>
        <p:spPr bwMode="auto">
          <a:xfrm>
            <a:off x="3517900" y="5559425"/>
            <a:ext cx="6134100" cy="254000"/>
          </a:xfrm>
          <a:custGeom>
            <a:avLst/>
            <a:gdLst>
              <a:gd name="T0" fmla="*/ 0 w 3864"/>
              <a:gd name="T1" fmla="*/ 0 h 142"/>
              <a:gd name="T2" fmla="*/ 957659375 w 3864"/>
              <a:gd name="T3" fmla="*/ 179175535 h 142"/>
              <a:gd name="T4" fmla="*/ 2147483647 w 3864"/>
              <a:gd name="T5" fmla="*/ 358351070 h 142"/>
              <a:gd name="T6" fmla="*/ 2147483647 w 3864"/>
              <a:gd name="T7" fmla="*/ 447939732 h 142"/>
              <a:gd name="T8" fmla="*/ 2147483647 w 3864"/>
              <a:gd name="T9" fmla="*/ 396746211 h 142"/>
              <a:gd name="T10" fmla="*/ 2147483647 w 3864"/>
              <a:gd name="T11" fmla="*/ 217570676 h 142"/>
              <a:gd name="T12" fmla="*/ 2147483647 w 3864"/>
              <a:gd name="T13" fmla="*/ 51193521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86" name="Freeform 155"/>
          <p:cNvSpPr>
            <a:spLocks/>
          </p:cNvSpPr>
          <p:nvPr/>
        </p:nvSpPr>
        <p:spPr bwMode="auto">
          <a:xfrm>
            <a:off x="3524250" y="5883276"/>
            <a:ext cx="6134100" cy="225425"/>
          </a:xfrm>
          <a:custGeom>
            <a:avLst/>
            <a:gdLst>
              <a:gd name="T0" fmla="*/ 0 w 3864"/>
              <a:gd name="T1" fmla="*/ 0 h 142"/>
              <a:gd name="T2" fmla="*/ 957659375 w 3864"/>
              <a:gd name="T3" fmla="*/ 141128750 h 142"/>
              <a:gd name="T4" fmla="*/ 2147483647 w 3864"/>
              <a:gd name="T5" fmla="*/ 282257500 h 142"/>
              <a:gd name="T6" fmla="*/ 2147483647 w 3864"/>
              <a:gd name="T7" fmla="*/ 352821875 h 142"/>
              <a:gd name="T8" fmla="*/ 2147483647 w 3864"/>
              <a:gd name="T9" fmla="*/ 312499375 h 142"/>
              <a:gd name="T10" fmla="*/ 2147483647 w 3864"/>
              <a:gd name="T11" fmla="*/ 171370625 h 142"/>
              <a:gd name="T12" fmla="*/ 2147483647 w 3864"/>
              <a:gd name="T13" fmla="*/ 4032250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87" name="Line 156"/>
          <p:cNvSpPr>
            <a:spLocks noChangeShapeType="1"/>
          </p:cNvSpPr>
          <p:nvPr/>
        </p:nvSpPr>
        <p:spPr bwMode="auto">
          <a:xfrm>
            <a:off x="3521075" y="5487988"/>
            <a:ext cx="0" cy="4953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88" name="Line 157"/>
          <p:cNvSpPr>
            <a:spLocks noChangeShapeType="1"/>
          </p:cNvSpPr>
          <p:nvPr/>
        </p:nvSpPr>
        <p:spPr bwMode="auto">
          <a:xfrm>
            <a:off x="9637713" y="5483226"/>
            <a:ext cx="0" cy="5302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89" name="Line 37"/>
          <p:cNvSpPr>
            <a:spLocks noChangeShapeType="1"/>
          </p:cNvSpPr>
          <p:nvPr/>
        </p:nvSpPr>
        <p:spPr bwMode="auto">
          <a:xfrm>
            <a:off x="2800351" y="5743575"/>
            <a:ext cx="733425" cy="0"/>
          </a:xfrm>
          <a:prstGeom prst="line">
            <a:avLst/>
          </a:prstGeom>
          <a:noFill/>
          <a:ln w="1016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90" name="Line 38"/>
          <p:cNvSpPr>
            <a:spLocks noChangeShapeType="1"/>
          </p:cNvSpPr>
          <p:nvPr/>
        </p:nvSpPr>
        <p:spPr bwMode="auto">
          <a:xfrm flipH="1">
            <a:off x="9658351" y="5734050"/>
            <a:ext cx="676275" cy="0"/>
          </a:xfrm>
          <a:prstGeom prst="line">
            <a:avLst/>
          </a:prstGeom>
          <a:noFill/>
          <a:ln w="1016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91" name="TextBox 34"/>
          <p:cNvSpPr txBox="1">
            <a:spLocks noChangeArrowheads="1"/>
          </p:cNvSpPr>
          <p:nvPr/>
        </p:nvSpPr>
        <p:spPr bwMode="auto">
          <a:xfrm>
            <a:off x="2697164" y="524986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11292" name="TextBox 35"/>
          <p:cNvSpPr txBox="1">
            <a:spLocks noChangeArrowheads="1"/>
          </p:cNvSpPr>
          <p:nvPr/>
        </p:nvSpPr>
        <p:spPr bwMode="auto">
          <a:xfrm>
            <a:off x="10198101" y="530542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74" name="Rectangle 73"/>
          <p:cNvSpPr/>
          <p:nvPr/>
        </p:nvSpPr>
        <p:spPr>
          <a:xfrm>
            <a:off x="2563813" y="4835525"/>
            <a:ext cx="8132762" cy="170338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292" name="Freeform 87"/>
          <p:cNvSpPr>
            <a:spLocks/>
          </p:cNvSpPr>
          <p:nvPr/>
        </p:nvSpPr>
        <p:spPr bwMode="auto">
          <a:xfrm>
            <a:off x="3536950" y="5518150"/>
            <a:ext cx="6140450" cy="889000"/>
          </a:xfrm>
          <a:custGeom>
            <a:avLst/>
            <a:gdLst>
              <a:gd name="T0" fmla="*/ 0 w 3868"/>
              <a:gd name="T1" fmla="*/ 0 h 560"/>
              <a:gd name="T2" fmla="*/ 0 w 3868"/>
              <a:gd name="T3" fmla="*/ 796369375 h 560"/>
              <a:gd name="T4" fmla="*/ 491431263 w 3868"/>
              <a:gd name="T5" fmla="*/ 927417500 h 560"/>
              <a:gd name="T6" fmla="*/ 1381045625 w 3868"/>
              <a:gd name="T7" fmla="*/ 1098788125 h 560"/>
              <a:gd name="T8" fmla="*/ 2076608750 w 3868"/>
              <a:gd name="T9" fmla="*/ 1189513750 h 560"/>
              <a:gd name="T10" fmla="*/ 2147483647 w 3868"/>
              <a:gd name="T11" fmla="*/ 1290320000 h 560"/>
              <a:gd name="T12" fmla="*/ 2147483647 w 3868"/>
              <a:gd name="T13" fmla="*/ 1370965000 h 560"/>
              <a:gd name="T14" fmla="*/ 2147483647 w 3868"/>
              <a:gd name="T15" fmla="*/ 1411287500 h 560"/>
              <a:gd name="T16" fmla="*/ 2147483647 w 3868"/>
              <a:gd name="T17" fmla="*/ 1391126250 h 560"/>
              <a:gd name="T18" fmla="*/ 2147483647 w 3868"/>
              <a:gd name="T19" fmla="*/ 1330642500 h 560"/>
              <a:gd name="T20" fmla="*/ 2147483647 w 3868"/>
              <a:gd name="T21" fmla="*/ 1159271875 h 560"/>
              <a:gd name="T22" fmla="*/ 2147483647 w 3868"/>
              <a:gd name="T23" fmla="*/ 1008062500 h 560"/>
              <a:gd name="T24" fmla="*/ 2147483647 w 3868"/>
              <a:gd name="T25" fmla="*/ 766127500 h 560"/>
              <a:gd name="T26" fmla="*/ 2147483647 w 3868"/>
              <a:gd name="T27" fmla="*/ 0 h 560"/>
              <a:gd name="T28" fmla="*/ 2147483647 w 3868"/>
              <a:gd name="T29" fmla="*/ 40322500 h 560"/>
              <a:gd name="T30" fmla="*/ 2147483647 w 3868"/>
              <a:gd name="T31" fmla="*/ 141128750 h 560"/>
              <a:gd name="T32" fmla="*/ 2147483647 w 3868"/>
              <a:gd name="T33" fmla="*/ 252015625 h 560"/>
              <a:gd name="T34" fmla="*/ 2147483647 w 3868"/>
              <a:gd name="T35" fmla="*/ 372983125 h 560"/>
              <a:gd name="T36" fmla="*/ 2147483647 w 3868"/>
              <a:gd name="T37" fmla="*/ 524192500 h 560"/>
              <a:gd name="T38" fmla="*/ 2147483647 w 3868"/>
              <a:gd name="T39" fmla="*/ 614918125 h 560"/>
              <a:gd name="T40" fmla="*/ 2147483647 w 3868"/>
              <a:gd name="T41" fmla="*/ 614918125 h 560"/>
              <a:gd name="T42" fmla="*/ 2147483647 w 3868"/>
              <a:gd name="T43" fmla="*/ 554434375 h 560"/>
              <a:gd name="T44" fmla="*/ 2147483647 w 3868"/>
              <a:gd name="T45" fmla="*/ 473789375 h 560"/>
              <a:gd name="T46" fmla="*/ 1864915625 w 3868"/>
              <a:gd name="T47" fmla="*/ 393144375 h 560"/>
              <a:gd name="T48" fmla="*/ 1199594375 w 3868"/>
              <a:gd name="T49" fmla="*/ 282257500 h 560"/>
              <a:gd name="T50" fmla="*/ 393144375 w 3868"/>
              <a:gd name="T51" fmla="*/ 120967500 h 560"/>
              <a:gd name="T52" fmla="*/ 0 w 3868"/>
              <a:gd name="T53" fmla="*/ 0 h 56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868"/>
              <a:gd name="T82" fmla="*/ 0 h 560"/>
              <a:gd name="T83" fmla="*/ 3868 w 3868"/>
              <a:gd name="T84" fmla="*/ 560 h 56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868" h="560">
                <a:moveTo>
                  <a:pt x="0" y="0"/>
                </a:moveTo>
                <a:lnTo>
                  <a:pt x="0" y="316"/>
                </a:lnTo>
                <a:lnTo>
                  <a:pt x="195" y="368"/>
                </a:lnTo>
                <a:lnTo>
                  <a:pt x="548" y="436"/>
                </a:lnTo>
                <a:lnTo>
                  <a:pt x="824" y="472"/>
                </a:lnTo>
                <a:lnTo>
                  <a:pt x="1184" y="512"/>
                </a:lnTo>
                <a:lnTo>
                  <a:pt x="1576" y="544"/>
                </a:lnTo>
                <a:lnTo>
                  <a:pt x="1844" y="560"/>
                </a:lnTo>
                <a:lnTo>
                  <a:pt x="2188" y="552"/>
                </a:lnTo>
                <a:lnTo>
                  <a:pt x="2492" y="528"/>
                </a:lnTo>
                <a:lnTo>
                  <a:pt x="3112" y="460"/>
                </a:lnTo>
                <a:lnTo>
                  <a:pt x="3468" y="400"/>
                </a:lnTo>
                <a:lnTo>
                  <a:pt x="3868" y="304"/>
                </a:lnTo>
                <a:lnTo>
                  <a:pt x="3868" y="0"/>
                </a:lnTo>
                <a:lnTo>
                  <a:pt x="3780" y="16"/>
                </a:lnTo>
                <a:lnTo>
                  <a:pt x="3580" y="56"/>
                </a:lnTo>
                <a:lnTo>
                  <a:pt x="3368" y="100"/>
                </a:lnTo>
                <a:lnTo>
                  <a:pt x="3084" y="148"/>
                </a:lnTo>
                <a:lnTo>
                  <a:pt x="2588" y="208"/>
                </a:lnTo>
                <a:lnTo>
                  <a:pt x="2124" y="244"/>
                </a:lnTo>
                <a:lnTo>
                  <a:pt x="1764" y="244"/>
                </a:lnTo>
                <a:lnTo>
                  <a:pt x="1464" y="220"/>
                </a:lnTo>
                <a:lnTo>
                  <a:pt x="1088" y="188"/>
                </a:lnTo>
                <a:lnTo>
                  <a:pt x="740" y="156"/>
                </a:lnTo>
                <a:lnTo>
                  <a:pt x="476" y="112"/>
                </a:lnTo>
                <a:lnTo>
                  <a:pt x="156" y="48"/>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 name="TextBox 59"/>
          <p:cNvSpPr txBox="1"/>
          <p:nvPr/>
        </p:nvSpPr>
        <p:spPr>
          <a:xfrm>
            <a:off x="2466976" y="2363789"/>
            <a:ext cx="7064375"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Axial force acting through deformations results in additional moment </a:t>
            </a:r>
            <a:r>
              <a:rPr lang="en-US" i="1">
                <a:solidFill>
                  <a:schemeClr val="bg1"/>
                </a:solidFill>
                <a:cs typeface="Arial" charset="0"/>
              </a:rPr>
              <a:t>P</a:t>
            </a:r>
            <a:r>
              <a:rPr lang="en-US">
                <a:solidFill>
                  <a:schemeClr val="bg1"/>
                </a:solidFill>
                <a:cs typeface="Arial" charset="0"/>
              </a:rPr>
              <a:t>(</a:t>
            </a:r>
            <a:r>
              <a:rPr lang="en-US">
                <a:solidFill>
                  <a:schemeClr val="bg1"/>
                </a:solidFill>
                <a:latin typeface="Symbol" pitchFamily="18" charset="2"/>
                <a:cs typeface="Arial" charset="0"/>
              </a:rPr>
              <a:t>d</a:t>
            </a:r>
            <a:r>
              <a:rPr lang="en-US" baseline="-25000">
                <a:solidFill>
                  <a:schemeClr val="bg1"/>
                </a:solidFill>
                <a:cs typeface="Arial" charset="0"/>
              </a:rPr>
              <a:t>0</a:t>
            </a:r>
            <a:r>
              <a:rPr lang="en-US">
                <a:solidFill>
                  <a:schemeClr val="bg1"/>
                </a:solidFill>
                <a:cs typeface="Arial" charset="0"/>
              </a:rPr>
              <a:t>) at center span.</a:t>
            </a:r>
          </a:p>
        </p:txBody>
      </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
        <p:nvSpPr>
          <p:cNvPr id="72" name="TextBox 71"/>
          <p:cNvSpPr txBox="1"/>
          <p:nvPr/>
        </p:nvSpPr>
        <p:spPr>
          <a:xfrm>
            <a:off x="2452689" y="1639243"/>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Equilibrium is based on DEFORMED GEOMETRY.</a:t>
            </a:r>
          </a:p>
        </p:txBody>
      </p:sp>
      <p:sp>
        <p:nvSpPr>
          <p:cNvPr id="6" name="TextBox 5"/>
          <p:cNvSpPr txBox="1"/>
          <p:nvPr/>
        </p:nvSpPr>
        <p:spPr>
          <a:xfrm>
            <a:off x="2481264" y="3488681"/>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Additional moment then results in displacement </a:t>
            </a:r>
            <a:r>
              <a:rPr lang="en-US">
                <a:solidFill>
                  <a:schemeClr val="bg1"/>
                </a:solidFill>
                <a:latin typeface="Symbol" pitchFamily="18" charset="2"/>
                <a:cs typeface="Arial" charset="0"/>
              </a:rPr>
              <a:t>d</a:t>
            </a:r>
            <a:r>
              <a:rPr lang="en-US">
                <a:solidFill>
                  <a:schemeClr val="bg1"/>
                </a:solidFill>
                <a:cs typeface="Arial" charset="0"/>
              </a:rPr>
              <a:t>’.</a:t>
            </a:r>
          </a:p>
        </p:txBody>
      </p:sp>
      <p:sp>
        <p:nvSpPr>
          <p:cNvPr id="11" name="Down Arrow 10"/>
          <p:cNvSpPr/>
          <p:nvPr/>
        </p:nvSpPr>
        <p:spPr>
          <a:xfrm>
            <a:off x="5500689" y="3154364"/>
            <a:ext cx="415925" cy="471487"/>
          </a:xfrm>
          <a:prstGeom prst="downArrow">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2298" name="Group 94"/>
          <p:cNvGrpSpPr>
            <a:grpSpLocks/>
          </p:cNvGrpSpPr>
          <p:nvPr/>
        </p:nvGrpSpPr>
        <p:grpSpPr bwMode="auto">
          <a:xfrm>
            <a:off x="3519489" y="4946651"/>
            <a:ext cx="6110287" cy="747713"/>
            <a:chOff x="1371599" y="581890"/>
            <a:chExt cx="6109856" cy="748147"/>
          </a:xfrm>
        </p:grpSpPr>
        <p:cxnSp>
          <p:nvCxnSpPr>
            <p:cNvPr id="100" name="Straight Arrow Connector 99"/>
            <p:cNvCxnSpPr/>
            <p:nvPr/>
          </p:nvCxnSpPr>
          <p:spPr>
            <a:xfrm rot="5400000">
              <a:off x="1676206" y="928166"/>
              <a:ext cx="527356"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rot="5400000">
              <a:off x="2245284" y="997263"/>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rot="5400000">
              <a:off x="2813570"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5400000">
              <a:off x="3353281" y="106715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5400000">
              <a:off x="1108715" y="84477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rot="5400000">
              <a:off x="3907279" y="106715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5400000">
              <a:off x="4988292"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rot="5400000">
              <a:off x="5555782" y="1039355"/>
              <a:ext cx="527356"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rot="5400000">
              <a:off x="6123274" y="1011558"/>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rot="5400000">
              <a:off x="6664574" y="941668"/>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rot="5400000">
              <a:off x="4420007"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rot="5400000">
              <a:off x="7218572" y="859070"/>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80" name="Straight Arrow Connector 79"/>
          <p:cNvCxnSpPr/>
          <p:nvPr/>
        </p:nvCxnSpPr>
        <p:spPr bwMode="auto">
          <a:xfrm>
            <a:off x="2730500" y="5708650"/>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bwMode="auto">
          <a:xfrm flipH="1">
            <a:off x="9644064" y="5735639"/>
            <a:ext cx="788987" cy="1587"/>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2301" name="TextBox 81"/>
          <p:cNvSpPr txBox="1">
            <a:spLocks noChangeArrowheads="1"/>
          </p:cNvSpPr>
          <p:nvPr/>
        </p:nvSpPr>
        <p:spPr bwMode="auto">
          <a:xfrm>
            <a:off x="2590801" y="5278438"/>
            <a:ext cx="500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12302" name="TextBox 82"/>
          <p:cNvSpPr txBox="1">
            <a:spLocks noChangeArrowheads="1"/>
          </p:cNvSpPr>
          <p:nvPr/>
        </p:nvSpPr>
        <p:spPr bwMode="auto">
          <a:xfrm>
            <a:off x="10198101" y="530542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57" name="Slide Number Placeholder 56"/>
          <p:cNvSpPr txBox="1">
            <a:spLocks noGrp="1"/>
          </p:cNvSpPr>
          <p:nvPr/>
        </p:nvSpPr>
        <p:spPr>
          <a:xfrm>
            <a:off x="10888662" y="6424614"/>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8EFDE759-5C85-4E26-90FD-856627D436F4}" type="slidenum">
              <a:rPr lang="en-US" altLang="en-US" sz="1200">
                <a:solidFill>
                  <a:srgbClr val="BCBCBC"/>
                </a:solidFill>
              </a:rPr>
              <a:pPr algn="r" eaLnBrk="1" hangingPunct="1"/>
              <a:t>11</a:t>
            </a:fld>
            <a:endParaRPr lang="en-US" altLang="en-US" sz="1200" dirty="0">
              <a:solidFill>
                <a:srgbClr val="BCBCBC"/>
              </a:solidFill>
            </a:endParaRPr>
          </a:p>
        </p:txBody>
      </p:sp>
      <p:sp>
        <p:nvSpPr>
          <p:cNvPr id="12304" name="Freeform 58"/>
          <p:cNvSpPr>
            <a:spLocks/>
          </p:cNvSpPr>
          <p:nvPr/>
        </p:nvSpPr>
        <p:spPr bwMode="auto">
          <a:xfrm>
            <a:off x="3527425" y="5508626"/>
            <a:ext cx="6129338" cy="258763"/>
          </a:xfrm>
          <a:custGeom>
            <a:avLst/>
            <a:gdLst>
              <a:gd name="T0" fmla="*/ 0 w 3864"/>
              <a:gd name="T1" fmla="*/ 0 h 142"/>
              <a:gd name="T2" fmla="*/ 956173555 w 3864"/>
              <a:gd name="T3" fmla="*/ 185957661 h 142"/>
              <a:gd name="T4" fmla="*/ 2147483647 w 3864"/>
              <a:gd name="T5" fmla="*/ 371917144 h 142"/>
              <a:gd name="T6" fmla="*/ 2147483647 w 3864"/>
              <a:gd name="T7" fmla="*/ 464895064 h 142"/>
              <a:gd name="T8" fmla="*/ 2147483647 w 3864"/>
              <a:gd name="T9" fmla="*/ 411764824 h 142"/>
              <a:gd name="T10" fmla="*/ 2147483647 w 3864"/>
              <a:gd name="T11" fmla="*/ 225807163 h 142"/>
              <a:gd name="T12" fmla="*/ 2147483647 w 3864"/>
              <a:gd name="T13" fmla="*/ 5313024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05" name="Freeform 59"/>
          <p:cNvSpPr>
            <a:spLocks/>
          </p:cNvSpPr>
          <p:nvPr/>
        </p:nvSpPr>
        <p:spPr bwMode="auto">
          <a:xfrm>
            <a:off x="3536950" y="6013451"/>
            <a:ext cx="6115050" cy="225425"/>
          </a:xfrm>
          <a:custGeom>
            <a:avLst/>
            <a:gdLst>
              <a:gd name="T0" fmla="*/ 0 w 3864"/>
              <a:gd name="T1" fmla="*/ 0 h 142"/>
              <a:gd name="T2" fmla="*/ 951721124 w 3864"/>
              <a:gd name="T3" fmla="*/ 141128750 h 142"/>
              <a:gd name="T4" fmla="*/ 2147483647 w 3864"/>
              <a:gd name="T5" fmla="*/ 282257500 h 142"/>
              <a:gd name="T6" fmla="*/ 2147483647 w 3864"/>
              <a:gd name="T7" fmla="*/ 352821875 h 142"/>
              <a:gd name="T8" fmla="*/ 2147483647 w 3864"/>
              <a:gd name="T9" fmla="*/ 312499375 h 142"/>
              <a:gd name="T10" fmla="*/ 2147483647 w 3864"/>
              <a:gd name="T11" fmla="*/ 171370625 h 142"/>
              <a:gd name="T12" fmla="*/ 2147483647 w 3864"/>
              <a:gd name="T13" fmla="*/ 4032250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06" name="Freeform 60"/>
          <p:cNvSpPr>
            <a:spLocks/>
          </p:cNvSpPr>
          <p:nvPr/>
        </p:nvSpPr>
        <p:spPr bwMode="auto">
          <a:xfrm>
            <a:off x="3536950" y="5597525"/>
            <a:ext cx="6110288" cy="254000"/>
          </a:xfrm>
          <a:custGeom>
            <a:avLst/>
            <a:gdLst>
              <a:gd name="T0" fmla="*/ 0 w 3864"/>
              <a:gd name="T1" fmla="*/ 0 h 142"/>
              <a:gd name="T2" fmla="*/ 950238339 w 3864"/>
              <a:gd name="T3" fmla="*/ 179175535 h 142"/>
              <a:gd name="T4" fmla="*/ 2147483647 w 3864"/>
              <a:gd name="T5" fmla="*/ 358351070 h 142"/>
              <a:gd name="T6" fmla="*/ 2147483647 w 3864"/>
              <a:gd name="T7" fmla="*/ 447939732 h 142"/>
              <a:gd name="T8" fmla="*/ 2147483647 w 3864"/>
              <a:gd name="T9" fmla="*/ 396746211 h 142"/>
              <a:gd name="T10" fmla="*/ 2147483647 w 3864"/>
              <a:gd name="T11" fmla="*/ 217570676 h 142"/>
              <a:gd name="T12" fmla="*/ 2147483647 w 3864"/>
              <a:gd name="T13" fmla="*/ 51193521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07" name="Freeform 61"/>
          <p:cNvSpPr>
            <a:spLocks/>
          </p:cNvSpPr>
          <p:nvPr/>
        </p:nvSpPr>
        <p:spPr bwMode="auto">
          <a:xfrm>
            <a:off x="3543300" y="5921376"/>
            <a:ext cx="6110288" cy="225425"/>
          </a:xfrm>
          <a:custGeom>
            <a:avLst/>
            <a:gdLst>
              <a:gd name="T0" fmla="*/ 0 w 3864"/>
              <a:gd name="T1" fmla="*/ 0 h 142"/>
              <a:gd name="T2" fmla="*/ 950238339 w 3864"/>
              <a:gd name="T3" fmla="*/ 141128750 h 142"/>
              <a:gd name="T4" fmla="*/ 2147483647 w 3864"/>
              <a:gd name="T5" fmla="*/ 282257500 h 142"/>
              <a:gd name="T6" fmla="*/ 2147483647 w 3864"/>
              <a:gd name="T7" fmla="*/ 352821875 h 142"/>
              <a:gd name="T8" fmla="*/ 2147483647 w 3864"/>
              <a:gd name="T9" fmla="*/ 312499375 h 142"/>
              <a:gd name="T10" fmla="*/ 2147483647 w 3864"/>
              <a:gd name="T11" fmla="*/ 171370625 h 142"/>
              <a:gd name="T12" fmla="*/ 2147483647 w 3864"/>
              <a:gd name="T13" fmla="*/ 4032250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08" name="Line 68"/>
          <p:cNvSpPr>
            <a:spLocks noChangeShapeType="1"/>
          </p:cNvSpPr>
          <p:nvPr/>
        </p:nvSpPr>
        <p:spPr bwMode="auto">
          <a:xfrm>
            <a:off x="3536950" y="5511800"/>
            <a:ext cx="0" cy="51435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9" name="Line 69"/>
          <p:cNvSpPr>
            <a:spLocks noChangeShapeType="1"/>
          </p:cNvSpPr>
          <p:nvPr/>
        </p:nvSpPr>
        <p:spPr bwMode="auto">
          <a:xfrm>
            <a:off x="9677400" y="5513388"/>
            <a:ext cx="0" cy="51435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0" name="AutoShape 151"/>
          <p:cNvSpPr>
            <a:spLocks noChangeArrowheads="1"/>
          </p:cNvSpPr>
          <p:nvPr/>
        </p:nvSpPr>
        <p:spPr bwMode="auto">
          <a:xfrm>
            <a:off x="3384550" y="5986464"/>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12311" name="AutoShape 152"/>
          <p:cNvSpPr>
            <a:spLocks noChangeArrowheads="1"/>
          </p:cNvSpPr>
          <p:nvPr/>
        </p:nvSpPr>
        <p:spPr bwMode="auto">
          <a:xfrm>
            <a:off x="9504363" y="5976939"/>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12312" name="Text Box 161"/>
          <p:cNvSpPr txBox="1">
            <a:spLocks noChangeArrowheads="1"/>
          </p:cNvSpPr>
          <p:nvPr/>
        </p:nvSpPr>
        <p:spPr bwMode="auto">
          <a:xfrm>
            <a:off x="6956425" y="5033963"/>
            <a:ext cx="573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12313" name="Line 74"/>
          <p:cNvSpPr>
            <a:spLocks noChangeShapeType="1"/>
          </p:cNvSpPr>
          <p:nvPr/>
        </p:nvSpPr>
        <p:spPr bwMode="auto">
          <a:xfrm>
            <a:off x="6996113" y="4960938"/>
            <a:ext cx="0" cy="557212"/>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2314" name="Line 75"/>
          <p:cNvSpPr>
            <a:spLocks noChangeShapeType="1"/>
          </p:cNvSpPr>
          <p:nvPr/>
        </p:nvSpPr>
        <p:spPr bwMode="auto">
          <a:xfrm>
            <a:off x="6997700" y="5740400"/>
            <a:ext cx="0" cy="349250"/>
          </a:xfrm>
          <a:prstGeom prst="line">
            <a:avLst/>
          </a:prstGeom>
          <a:noFill/>
          <a:ln w="28575">
            <a:solidFill>
              <a:schemeClr val="bg1"/>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2315" name="Line 76"/>
          <p:cNvSpPr>
            <a:spLocks noChangeShapeType="1"/>
          </p:cNvSpPr>
          <p:nvPr/>
        </p:nvSpPr>
        <p:spPr bwMode="auto">
          <a:xfrm>
            <a:off x="7002463" y="5505451"/>
            <a:ext cx="0" cy="252413"/>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6" name="Line 77"/>
          <p:cNvSpPr>
            <a:spLocks noChangeShapeType="1"/>
          </p:cNvSpPr>
          <p:nvPr/>
        </p:nvSpPr>
        <p:spPr bwMode="auto">
          <a:xfrm>
            <a:off x="6457950" y="5505450"/>
            <a:ext cx="7429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7" name="Line 78"/>
          <p:cNvSpPr>
            <a:spLocks noChangeShapeType="1"/>
          </p:cNvSpPr>
          <p:nvPr/>
        </p:nvSpPr>
        <p:spPr bwMode="auto">
          <a:xfrm>
            <a:off x="6491288" y="5762625"/>
            <a:ext cx="70961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8" name="Line 79"/>
          <p:cNvSpPr>
            <a:spLocks noChangeShapeType="1"/>
          </p:cNvSpPr>
          <p:nvPr/>
        </p:nvSpPr>
        <p:spPr bwMode="auto">
          <a:xfrm>
            <a:off x="6616700" y="5902325"/>
            <a:ext cx="0" cy="349250"/>
          </a:xfrm>
          <a:prstGeom prst="line">
            <a:avLst/>
          </a:prstGeom>
          <a:noFill/>
          <a:ln w="28575">
            <a:solidFill>
              <a:schemeClr val="bg1"/>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2319" name="Line 80"/>
          <p:cNvSpPr>
            <a:spLocks noChangeShapeType="1"/>
          </p:cNvSpPr>
          <p:nvPr/>
        </p:nvSpPr>
        <p:spPr bwMode="auto">
          <a:xfrm>
            <a:off x="6615113" y="4946650"/>
            <a:ext cx="0" cy="81915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2320" name="Line 81"/>
          <p:cNvSpPr>
            <a:spLocks noChangeShapeType="1"/>
          </p:cNvSpPr>
          <p:nvPr/>
        </p:nvSpPr>
        <p:spPr bwMode="auto">
          <a:xfrm>
            <a:off x="6615113" y="5772150"/>
            <a:ext cx="0" cy="147638"/>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1" name="Text Box 161"/>
          <p:cNvSpPr txBox="1">
            <a:spLocks noChangeArrowheads="1"/>
          </p:cNvSpPr>
          <p:nvPr/>
        </p:nvSpPr>
        <p:spPr bwMode="auto">
          <a:xfrm>
            <a:off x="6261100" y="4857750"/>
            <a:ext cx="573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12322" name="Freeform 83"/>
          <p:cNvSpPr>
            <a:spLocks/>
          </p:cNvSpPr>
          <p:nvPr/>
        </p:nvSpPr>
        <p:spPr bwMode="auto">
          <a:xfrm>
            <a:off x="3524250" y="6007100"/>
            <a:ext cx="6172200" cy="401638"/>
          </a:xfrm>
          <a:custGeom>
            <a:avLst/>
            <a:gdLst>
              <a:gd name="T0" fmla="*/ 0 w 3860"/>
              <a:gd name="T1" fmla="*/ 0 h 253"/>
              <a:gd name="T2" fmla="*/ 685235725 w 3860"/>
              <a:gd name="T3" fmla="*/ 181451476 h 253"/>
              <a:gd name="T4" fmla="*/ 1881841418 w 3860"/>
              <a:gd name="T5" fmla="*/ 393144864 h 253"/>
              <a:gd name="T6" fmla="*/ 2147483647 w 3860"/>
              <a:gd name="T7" fmla="*/ 574596340 h 253"/>
              <a:gd name="T8" fmla="*/ 2147483647 w 3860"/>
              <a:gd name="T9" fmla="*/ 635080166 h 253"/>
              <a:gd name="T10" fmla="*/ 2147483647 w 3860"/>
              <a:gd name="T11" fmla="*/ 554435065 h 253"/>
              <a:gd name="T12" fmla="*/ 2147483647 w 3860"/>
              <a:gd name="T13" fmla="*/ 483870602 h 253"/>
              <a:gd name="T14" fmla="*/ 2147483647 w 3860"/>
              <a:gd name="T15" fmla="*/ 292338489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23" name="Freeform 84"/>
          <p:cNvSpPr>
            <a:spLocks/>
          </p:cNvSpPr>
          <p:nvPr/>
        </p:nvSpPr>
        <p:spPr bwMode="auto">
          <a:xfrm>
            <a:off x="3530600" y="5518150"/>
            <a:ext cx="6146800" cy="388938"/>
          </a:xfrm>
          <a:custGeom>
            <a:avLst/>
            <a:gdLst>
              <a:gd name="T0" fmla="*/ 0 w 3860"/>
              <a:gd name="T1" fmla="*/ 0 h 253"/>
              <a:gd name="T2" fmla="*/ 679608362 w 3860"/>
              <a:gd name="T3" fmla="*/ 170158069 h 253"/>
              <a:gd name="T4" fmla="*/ 1866385051 w 3860"/>
              <a:gd name="T5" fmla="*/ 368674791 h 253"/>
              <a:gd name="T6" fmla="*/ 2147483647 w 3860"/>
              <a:gd name="T7" fmla="*/ 538832860 h 253"/>
              <a:gd name="T8" fmla="*/ 2147483647 w 3860"/>
              <a:gd name="T9" fmla="*/ 595553242 h 253"/>
              <a:gd name="T10" fmla="*/ 2147483647 w 3860"/>
              <a:gd name="T11" fmla="*/ 519927092 h 253"/>
              <a:gd name="T12" fmla="*/ 2147483647 w 3860"/>
              <a:gd name="T13" fmla="*/ 453753826 h 253"/>
              <a:gd name="T14" fmla="*/ 2147483647 w 3860"/>
              <a:gd name="T15" fmla="*/ 274142872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24" name="Freeform 85"/>
          <p:cNvSpPr>
            <a:spLocks/>
          </p:cNvSpPr>
          <p:nvPr/>
        </p:nvSpPr>
        <p:spPr bwMode="auto">
          <a:xfrm>
            <a:off x="3543300" y="5600700"/>
            <a:ext cx="6127750" cy="401638"/>
          </a:xfrm>
          <a:custGeom>
            <a:avLst/>
            <a:gdLst>
              <a:gd name="T0" fmla="*/ 0 w 3860"/>
              <a:gd name="T1" fmla="*/ 0 h 253"/>
              <a:gd name="T2" fmla="*/ 675401875 w 3860"/>
              <a:gd name="T3" fmla="*/ 181451476 h 253"/>
              <a:gd name="T4" fmla="*/ 1854835000 w 3860"/>
              <a:gd name="T5" fmla="*/ 393144864 h 253"/>
              <a:gd name="T6" fmla="*/ 2147483647 w 3860"/>
              <a:gd name="T7" fmla="*/ 574596340 h 253"/>
              <a:gd name="T8" fmla="*/ 2147483647 w 3860"/>
              <a:gd name="T9" fmla="*/ 635080166 h 253"/>
              <a:gd name="T10" fmla="*/ 2147483647 w 3860"/>
              <a:gd name="T11" fmla="*/ 554435065 h 253"/>
              <a:gd name="T12" fmla="*/ 2147483647 w 3860"/>
              <a:gd name="T13" fmla="*/ 483870602 h 253"/>
              <a:gd name="T14" fmla="*/ 2147483647 w 3860"/>
              <a:gd name="T15" fmla="*/ 292338489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25" name="Freeform 86"/>
          <p:cNvSpPr>
            <a:spLocks/>
          </p:cNvSpPr>
          <p:nvPr/>
        </p:nvSpPr>
        <p:spPr bwMode="auto">
          <a:xfrm>
            <a:off x="3562350" y="5930900"/>
            <a:ext cx="6127750" cy="401638"/>
          </a:xfrm>
          <a:custGeom>
            <a:avLst/>
            <a:gdLst>
              <a:gd name="T0" fmla="*/ 0 w 3860"/>
              <a:gd name="T1" fmla="*/ 0 h 253"/>
              <a:gd name="T2" fmla="*/ 675401875 w 3860"/>
              <a:gd name="T3" fmla="*/ 181451476 h 253"/>
              <a:gd name="T4" fmla="*/ 1854835000 w 3860"/>
              <a:gd name="T5" fmla="*/ 393144864 h 253"/>
              <a:gd name="T6" fmla="*/ 2147483647 w 3860"/>
              <a:gd name="T7" fmla="*/ 574596340 h 253"/>
              <a:gd name="T8" fmla="*/ 2147483647 w 3860"/>
              <a:gd name="T9" fmla="*/ 635080166 h 253"/>
              <a:gd name="T10" fmla="*/ 2147483647 w 3860"/>
              <a:gd name="T11" fmla="*/ 554435065 h 253"/>
              <a:gd name="T12" fmla="*/ 2147483647 w 3860"/>
              <a:gd name="T13" fmla="*/ 483870602 h 253"/>
              <a:gd name="T14" fmla="*/ 2147483647 w 3860"/>
              <a:gd name="T15" fmla="*/ 292338489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74" name="Rectangle 73"/>
          <p:cNvSpPr/>
          <p:nvPr/>
        </p:nvSpPr>
        <p:spPr>
          <a:xfrm>
            <a:off x="2563813" y="4835525"/>
            <a:ext cx="8132762" cy="170338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316" name="Freeform 3"/>
          <p:cNvSpPr>
            <a:spLocks/>
          </p:cNvSpPr>
          <p:nvPr/>
        </p:nvSpPr>
        <p:spPr bwMode="auto">
          <a:xfrm>
            <a:off x="3536950" y="5518150"/>
            <a:ext cx="6140450" cy="889000"/>
          </a:xfrm>
          <a:custGeom>
            <a:avLst/>
            <a:gdLst>
              <a:gd name="T0" fmla="*/ 0 w 3868"/>
              <a:gd name="T1" fmla="*/ 0 h 560"/>
              <a:gd name="T2" fmla="*/ 0 w 3868"/>
              <a:gd name="T3" fmla="*/ 796369375 h 560"/>
              <a:gd name="T4" fmla="*/ 491431263 w 3868"/>
              <a:gd name="T5" fmla="*/ 927417500 h 560"/>
              <a:gd name="T6" fmla="*/ 1381045625 w 3868"/>
              <a:gd name="T7" fmla="*/ 1098788125 h 560"/>
              <a:gd name="T8" fmla="*/ 2076608750 w 3868"/>
              <a:gd name="T9" fmla="*/ 1189513750 h 560"/>
              <a:gd name="T10" fmla="*/ 2147483647 w 3868"/>
              <a:gd name="T11" fmla="*/ 1290320000 h 560"/>
              <a:gd name="T12" fmla="*/ 2147483647 w 3868"/>
              <a:gd name="T13" fmla="*/ 1370965000 h 560"/>
              <a:gd name="T14" fmla="*/ 2147483647 w 3868"/>
              <a:gd name="T15" fmla="*/ 1411287500 h 560"/>
              <a:gd name="T16" fmla="*/ 2147483647 w 3868"/>
              <a:gd name="T17" fmla="*/ 1391126250 h 560"/>
              <a:gd name="T18" fmla="*/ 2147483647 w 3868"/>
              <a:gd name="T19" fmla="*/ 1330642500 h 560"/>
              <a:gd name="T20" fmla="*/ 2147483647 w 3868"/>
              <a:gd name="T21" fmla="*/ 1159271875 h 560"/>
              <a:gd name="T22" fmla="*/ 2147483647 w 3868"/>
              <a:gd name="T23" fmla="*/ 1008062500 h 560"/>
              <a:gd name="T24" fmla="*/ 2147483647 w 3868"/>
              <a:gd name="T25" fmla="*/ 766127500 h 560"/>
              <a:gd name="T26" fmla="*/ 2147483647 w 3868"/>
              <a:gd name="T27" fmla="*/ 0 h 560"/>
              <a:gd name="T28" fmla="*/ 2147483647 w 3868"/>
              <a:gd name="T29" fmla="*/ 40322500 h 560"/>
              <a:gd name="T30" fmla="*/ 2147483647 w 3868"/>
              <a:gd name="T31" fmla="*/ 141128750 h 560"/>
              <a:gd name="T32" fmla="*/ 2147483647 w 3868"/>
              <a:gd name="T33" fmla="*/ 252015625 h 560"/>
              <a:gd name="T34" fmla="*/ 2147483647 w 3868"/>
              <a:gd name="T35" fmla="*/ 372983125 h 560"/>
              <a:gd name="T36" fmla="*/ 2147483647 w 3868"/>
              <a:gd name="T37" fmla="*/ 524192500 h 560"/>
              <a:gd name="T38" fmla="*/ 2147483647 w 3868"/>
              <a:gd name="T39" fmla="*/ 614918125 h 560"/>
              <a:gd name="T40" fmla="*/ 2147483647 w 3868"/>
              <a:gd name="T41" fmla="*/ 614918125 h 560"/>
              <a:gd name="T42" fmla="*/ 2147483647 w 3868"/>
              <a:gd name="T43" fmla="*/ 554434375 h 560"/>
              <a:gd name="T44" fmla="*/ 2147483647 w 3868"/>
              <a:gd name="T45" fmla="*/ 473789375 h 560"/>
              <a:gd name="T46" fmla="*/ 1864915625 w 3868"/>
              <a:gd name="T47" fmla="*/ 393144375 h 560"/>
              <a:gd name="T48" fmla="*/ 1199594375 w 3868"/>
              <a:gd name="T49" fmla="*/ 282257500 h 560"/>
              <a:gd name="T50" fmla="*/ 393144375 w 3868"/>
              <a:gd name="T51" fmla="*/ 120967500 h 560"/>
              <a:gd name="T52" fmla="*/ 0 w 3868"/>
              <a:gd name="T53" fmla="*/ 0 h 56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868"/>
              <a:gd name="T82" fmla="*/ 0 h 560"/>
              <a:gd name="T83" fmla="*/ 3868 w 3868"/>
              <a:gd name="T84" fmla="*/ 560 h 56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868" h="560">
                <a:moveTo>
                  <a:pt x="0" y="0"/>
                </a:moveTo>
                <a:lnTo>
                  <a:pt x="0" y="316"/>
                </a:lnTo>
                <a:lnTo>
                  <a:pt x="195" y="368"/>
                </a:lnTo>
                <a:lnTo>
                  <a:pt x="548" y="436"/>
                </a:lnTo>
                <a:lnTo>
                  <a:pt x="824" y="472"/>
                </a:lnTo>
                <a:lnTo>
                  <a:pt x="1184" y="512"/>
                </a:lnTo>
                <a:lnTo>
                  <a:pt x="1576" y="544"/>
                </a:lnTo>
                <a:lnTo>
                  <a:pt x="1844" y="560"/>
                </a:lnTo>
                <a:lnTo>
                  <a:pt x="2188" y="552"/>
                </a:lnTo>
                <a:lnTo>
                  <a:pt x="2492" y="528"/>
                </a:lnTo>
                <a:lnTo>
                  <a:pt x="3112" y="460"/>
                </a:lnTo>
                <a:lnTo>
                  <a:pt x="3468" y="400"/>
                </a:lnTo>
                <a:lnTo>
                  <a:pt x="3868" y="304"/>
                </a:lnTo>
                <a:lnTo>
                  <a:pt x="3868" y="0"/>
                </a:lnTo>
                <a:lnTo>
                  <a:pt x="3780" y="16"/>
                </a:lnTo>
                <a:lnTo>
                  <a:pt x="3580" y="56"/>
                </a:lnTo>
                <a:lnTo>
                  <a:pt x="3368" y="100"/>
                </a:lnTo>
                <a:lnTo>
                  <a:pt x="3084" y="148"/>
                </a:lnTo>
                <a:lnTo>
                  <a:pt x="2588" y="208"/>
                </a:lnTo>
                <a:lnTo>
                  <a:pt x="2124" y="244"/>
                </a:lnTo>
                <a:lnTo>
                  <a:pt x="1764" y="244"/>
                </a:lnTo>
                <a:lnTo>
                  <a:pt x="1464" y="220"/>
                </a:lnTo>
                <a:lnTo>
                  <a:pt x="1088" y="188"/>
                </a:lnTo>
                <a:lnTo>
                  <a:pt x="740" y="156"/>
                </a:lnTo>
                <a:lnTo>
                  <a:pt x="476" y="112"/>
                </a:lnTo>
                <a:lnTo>
                  <a:pt x="156" y="48"/>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 name="TextBox 59"/>
          <p:cNvSpPr txBox="1"/>
          <p:nvPr/>
        </p:nvSpPr>
        <p:spPr>
          <a:xfrm>
            <a:off x="2466976" y="2363789"/>
            <a:ext cx="7064375"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Axial force acting through deformations results in additional moment </a:t>
            </a:r>
            <a:r>
              <a:rPr lang="en-US" i="1">
                <a:solidFill>
                  <a:schemeClr val="bg1"/>
                </a:solidFill>
                <a:cs typeface="Arial" charset="0"/>
              </a:rPr>
              <a:t>P</a:t>
            </a:r>
            <a:r>
              <a:rPr lang="en-US">
                <a:solidFill>
                  <a:schemeClr val="bg1"/>
                </a:solidFill>
                <a:cs typeface="Arial" charset="0"/>
              </a:rPr>
              <a:t>(</a:t>
            </a:r>
            <a:r>
              <a:rPr lang="en-US">
                <a:solidFill>
                  <a:schemeClr val="bg1"/>
                </a:solidFill>
                <a:latin typeface="Symbol" pitchFamily="18" charset="2"/>
                <a:cs typeface="Arial" charset="0"/>
              </a:rPr>
              <a:t>d</a:t>
            </a:r>
            <a:r>
              <a:rPr lang="en-US" baseline="-25000">
                <a:solidFill>
                  <a:schemeClr val="bg1"/>
                </a:solidFill>
                <a:cs typeface="Arial" charset="0"/>
              </a:rPr>
              <a:t>0</a:t>
            </a:r>
            <a:r>
              <a:rPr lang="en-US">
                <a:solidFill>
                  <a:schemeClr val="bg1"/>
                </a:solidFill>
                <a:cs typeface="Arial" charset="0"/>
              </a:rPr>
              <a:t>) at center span.</a:t>
            </a:r>
          </a:p>
        </p:txBody>
      </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
        <p:nvSpPr>
          <p:cNvPr id="72" name="TextBox 71"/>
          <p:cNvSpPr txBox="1"/>
          <p:nvPr/>
        </p:nvSpPr>
        <p:spPr>
          <a:xfrm>
            <a:off x="2452689" y="1639243"/>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Equilibrium is based on DEFORMED GEOMETRY.</a:t>
            </a:r>
          </a:p>
        </p:txBody>
      </p:sp>
      <p:sp>
        <p:nvSpPr>
          <p:cNvPr id="6" name="TextBox 5"/>
          <p:cNvSpPr txBox="1"/>
          <p:nvPr/>
        </p:nvSpPr>
        <p:spPr>
          <a:xfrm>
            <a:off x="2481264" y="3488681"/>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Additional moment then results in displacement </a:t>
            </a:r>
            <a:r>
              <a:rPr lang="en-US">
                <a:solidFill>
                  <a:schemeClr val="bg1"/>
                </a:solidFill>
                <a:latin typeface="Symbol" pitchFamily="18" charset="2"/>
                <a:cs typeface="Arial" charset="0"/>
              </a:rPr>
              <a:t>d</a:t>
            </a:r>
            <a:r>
              <a:rPr lang="en-US">
                <a:solidFill>
                  <a:schemeClr val="bg1"/>
                </a:solidFill>
                <a:cs typeface="Arial" charset="0"/>
              </a:rPr>
              <a:t>’.</a:t>
            </a:r>
          </a:p>
        </p:txBody>
      </p:sp>
      <p:sp>
        <p:nvSpPr>
          <p:cNvPr id="11" name="Down Arrow 10"/>
          <p:cNvSpPr/>
          <p:nvPr/>
        </p:nvSpPr>
        <p:spPr>
          <a:xfrm>
            <a:off x="5500689" y="3154364"/>
            <a:ext cx="415925" cy="471487"/>
          </a:xfrm>
          <a:prstGeom prst="downArrow">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3322" name="Group 94"/>
          <p:cNvGrpSpPr>
            <a:grpSpLocks/>
          </p:cNvGrpSpPr>
          <p:nvPr/>
        </p:nvGrpSpPr>
        <p:grpSpPr bwMode="auto">
          <a:xfrm>
            <a:off x="3519489" y="4946651"/>
            <a:ext cx="6110287" cy="747713"/>
            <a:chOff x="1371599" y="581890"/>
            <a:chExt cx="6109856" cy="748147"/>
          </a:xfrm>
        </p:grpSpPr>
        <p:cxnSp>
          <p:nvCxnSpPr>
            <p:cNvPr id="100" name="Straight Arrow Connector 99"/>
            <p:cNvCxnSpPr/>
            <p:nvPr/>
          </p:nvCxnSpPr>
          <p:spPr>
            <a:xfrm rot="5400000">
              <a:off x="1676206" y="928166"/>
              <a:ext cx="527356"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rot="5400000">
              <a:off x="2245284" y="997263"/>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rot="5400000">
              <a:off x="2813570"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5400000">
              <a:off x="3353281" y="106715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5400000">
              <a:off x="1108715" y="84477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rot="5400000">
              <a:off x="3907279" y="106715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5400000">
              <a:off x="4988292"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rot="5400000">
              <a:off x="5555782" y="1039355"/>
              <a:ext cx="527356"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rot="5400000">
              <a:off x="6123274" y="1011558"/>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rot="5400000">
              <a:off x="6664574" y="941668"/>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rot="5400000">
              <a:off x="4420007"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rot="5400000">
              <a:off x="7218572" y="859070"/>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80" name="Straight Arrow Connector 79"/>
          <p:cNvCxnSpPr/>
          <p:nvPr/>
        </p:nvCxnSpPr>
        <p:spPr bwMode="auto">
          <a:xfrm>
            <a:off x="2730500" y="5708650"/>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bwMode="auto">
          <a:xfrm flipH="1">
            <a:off x="9644064" y="5735639"/>
            <a:ext cx="788987" cy="1587"/>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325" name="TextBox 81"/>
          <p:cNvSpPr txBox="1">
            <a:spLocks noChangeArrowheads="1"/>
          </p:cNvSpPr>
          <p:nvPr/>
        </p:nvSpPr>
        <p:spPr bwMode="auto">
          <a:xfrm>
            <a:off x="2590801" y="5278438"/>
            <a:ext cx="500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13326" name="TextBox 82"/>
          <p:cNvSpPr txBox="1">
            <a:spLocks noChangeArrowheads="1"/>
          </p:cNvSpPr>
          <p:nvPr/>
        </p:nvSpPr>
        <p:spPr bwMode="auto">
          <a:xfrm>
            <a:off x="10198101" y="530542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57" name="Slide Number Placeholder 56"/>
          <p:cNvSpPr txBox="1">
            <a:spLocks noGrp="1"/>
          </p:cNvSpPr>
          <p:nvPr/>
        </p:nvSpPr>
        <p:spPr>
          <a:xfrm>
            <a:off x="11054556" y="64166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01C4D721-25D0-478B-ABD5-5CAAAE3B0656}" type="slidenum">
              <a:rPr lang="en-US" altLang="en-US" sz="1200">
                <a:solidFill>
                  <a:srgbClr val="BCBCBC"/>
                </a:solidFill>
              </a:rPr>
              <a:pPr algn="r" eaLnBrk="1" hangingPunct="1"/>
              <a:t>12</a:t>
            </a:fld>
            <a:endParaRPr lang="en-US" altLang="en-US" sz="1200" dirty="0">
              <a:solidFill>
                <a:srgbClr val="BCBCBC"/>
              </a:solidFill>
            </a:endParaRPr>
          </a:p>
        </p:txBody>
      </p:sp>
      <p:sp>
        <p:nvSpPr>
          <p:cNvPr id="13328" name="Freeform 27"/>
          <p:cNvSpPr>
            <a:spLocks/>
          </p:cNvSpPr>
          <p:nvPr/>
        </p:nvSpPr>
        <p:spPr bwMode="auto">
          <a:xfrm>
            <a:off x="3527425" y="5508626"/>
            <a:ext cx="6129338" cy="258763"/>
          </a:xfrm>
          <a:custGeom>
            <a:avLst/>
            <a:gdLst>
              <a:gd name="T0" fmla="*/ 0 w 3864"/>
              <a:gd name="T1" fmla="*/ 0 h 142"/>
              <a:gd name="T2" fmla="*/ 956173555 w 3864"/>
              <a:gd name="T3" fmla="*/ 185957661 h 142"/>
              <a:gd name="T4" fmla="*/ 2147483647 w 3864"/>
              <a:gd name="T5" fmla="*/ 371917144 h 142"/>
              <a:gd name="T6" fmla="*/ 2147483647 w 3864"/>
              <a:gd name="T7" fmla="*/ 464895064 h 142"/>
              <a:gd name="T8" fmla="*/ 2147483647 w 3864"/>
              <a:gd name="T9" fmla="*/ 411764824 h 142"/>
              <a:gd name="T10" fmla="*/ 2147483647 w 3864"/>
              <a:gd name="T11" fmla="*/ 225807163 h 142"/>
              <a:gd name="T12" fmla="*/ 2147483647 w 3864"/>
              <a:gd name="T13" fmla="*/ 5313024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29" name="Freeform 28"/>
          <p:cNvSpPr>
            <a:spLocks/>
          </p:cNvSpPr>
          <p:nvPr/>
        </p:nvSpPr>
        <p:spPr bwMode="auto">
          <a:xfrm>
            <a:off x="3536950" y="6013451"/>
            <a:ext cx="6115050" cy="225425"/>
          </a:xfrm>
          <a:custGeom>
            <a:avLst/>
            <a:gdLst>
              <a:gd name="T0" fmla="*/ 0 w 3864"/>
              <a:gd name="T1" fmla="*/ 0 h 142"/>
              <a:gd name="T2" fmla="*/ 951721124 w 3864"/>
              <a:gd name="T3" fmla="*/ 141128750 h 142"/>
              <a:gd name="T4" fmla="*/ 2147483647 w 3864"/>
              <a:gd name="T5" fmla="*/ 282257500 h 142"/>
              <a:gd name="T6" fmla="*/ 2147483647 w 3864"/>
              <a:gd name="T7" fmla="*/ 352821875 h 142"/>
              <a:gd name="T8" fmla="*/ 2147483647 w 3864"/>
              <a:gd name="T9" fmla="*/ 312499375 h 142"/>
              <a:gd name="T10" fmla="*/ 2147483647 w 3864"/>
              <a:gd name="T11" fmla="*/ 171370625 h 142"/>
              <a:gd name="T12" fmla="*/ 2147483647 w 3864"/>
              <a:gd name="T13" fmla="*/ 4032250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30" name="Freeform 29"/>
          <p:cNvSpPr>
            <a:spLocks/>
          </p:cNvSpPr>
          <p:nvPr/>
        </p:nvSpPr>
        <p:spPr bwMode="auto">
          <a:xfrm>
            <a:off x="3536950" y="5597525"/>
            <a:ext cx="6110288" cy="254000"/>
          </a:xfrm>
          <a:custGeom>
            <a:avLst/>
            <a:gdLst>
              <a:gd name="T0" fmla="*/ 0 w 3864"/>
              <a:gd name="T1" fmla="*/ 0 h 142"/>
              <a:gd name="T2" fmla="*/ 950238339 w 3864"/>
              <a:gd name="T3" fmla="*/ 179175535 h 142"/>
              <a:gd name="T4" fmla="*/ 2147483647 w 3864"/>
              <a:gd name="T5" fmla="*/ 358351070 h 142"/>
              <a:gd name="T6" fmla="*/ 2147483647 w 3864"/>
              <a:gd name="T7" fmla="*/ 447939732 h 142"/>
              <a:gd name="T8" fmla="*/ 2147483647 w 3864"/>
              <a:gd name="T9" fmla="*/ 396746211 h 142"/>
              <a:gd name="T10" fmla="*/ 2147483647 w 3864"/>
              <a:gd name="T11" fmla="*/ 217570676 h 142"/>
              <a:gd name="T12" fmla="*/ 2147483647 w 3864"/>
              <a:gd name="T13" fmla="*/ 51193521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31" name="Freeform 30"/>
          <p:cNvSpPr>
            <a:spLocks/>
          </p:cNvSpPr>
          <p:nvPr/>
        </p:nvSpPr>
        <p:spPr bwMode="auto">
          <a:xfrm>
            <a:off x="3543300" y="5921376"/>
            <a:ext cx="6110288" cy="225425"/>
          </a:xfrm>
          <a:custGeom>
            <a:avLst/>
            <a:gdLst>
              <a:gd name="T0" fmla="*/ 0 w 3864"/>
              <a:gd name="T1" fmla="*/ 0 h 142"/>
              <a:gd name="T2" fmla="*/ 950238339 w 3864"/>
              <a:gd name="T3" fmla="*/ 141128750 h 142"/>
              <a:gd name="T4" fmla="*/ 2147483647 w 3864"/>
              <a:gd name="T5" fmla="*/ 282257500 h 142"/>
              <a:gd name="T6" fmla="*/ 2147483647 w 3864"/>
              <a:gd name="T7" fmla="*/ 352821875 h 142"/>
              <a:gd name="T8" fmla="*/ 2147483647 w 3864"/>
              <a:gd name="T9" fmla="*/ 312499375 h 142"/>
              <a:gd name="T10" fmla="*/ 2147483647 w 3864"/>
              <a:gd name="T11" fmla="*/ 171370625 h 142"/>
              <a:gd name="T12" fmla="*/ 2147483647 w 3864"/>
              <a:gd name="T13" fmla="*/ 4032250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32" name="Line 31"/>
          <p:cNvSpPr>
            <a:spLocks noChangeShapeType="1"/>
          </p:cNvSpPr>
          <p:nvPr/>
        </p:nvSpPr>
        <p:spPr bwMode="auto">
          <a:xfrm>
            <a:off x="3536950" y="5511800"/>
            <a:ext cx="0" cy="51435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33" name="Line 32"/>
          <p:cNvSpPr>
            <a:spLocks noChangeShapeType="1"/>
          </p:cNvSpPr>
          <p:nvPr/>
        </p:nvSpPr>
        <p:spPr bwMode="auto">
          <a:xfrm>
            <a:off x="9677400" y="5513388"/>
            <a:ext cx="0" cy="51435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34" name="AutoShape 151"/>
          <p:cNvSpPr>
            <a:spLocks noChangeArrowheads="1"/>
          </p:cNvSpPr>
          <p:nvPr/>
        </p:nvSpPr>
        <p:spPr bwMode="auto">
          <a:xfrm>
            <a:off x="3384550" y="5986464"/>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13335" name="AutoShape 152"/>
          <p:cNvSpPr>
            <a:spLocks noChangeArrowheads="1"/>
          </p:cNvSpPr>
          <p:nvPr/>
        </p:nvSpPr>
        <p:spPr bwMode="auto">
          <a:xfrm>
            <a:off x="9504363" y="5976939"/>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13336" name="Text Box 161"/>
          <p:cNvSpPr txBox="1">
            <a:spLocks noChangeArrowheads="1"/>
          </p:cNvSpPr>
          <p:nvPr/>
        </p:nvSpPr>
        <p:spPr bwMode="auto">
          <a:xfrm>
            <a:off x="6956425" y="5033963"/>
            <a:ext cx="573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13337" name="Line 36"/>
          <p:cNvSpPr>
            <a:spLocks noChangeShapeType="1"/>
          </p:cNvSpPr>
          <p:nvPr/>
        </p:nvSpPr>
        <p:spPr bwMode="auto">
          <a:xfrm>
            <a:off x="6996113" y="4960938"/>
            <a:ext cx="0" cy="557212"/>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3338" name="Line 37"/>
          <p:cNvSpPr>
            <a:spLocks noChangeShapeType="1"/>
          </p:cNvSpPr>
          <p:nvPr/>
        </p:nvSpPr>
        <p:spPr bwMode="auto">
          <a:xfrm>
            <a:off x="6997700" y="5740400"/>
            <a:ext cx="0" cy="349250"/>
          </a:xfrm>
          <a:prstGeom prst="line">
            <a:avLst/>
          </a:prstGeom>
          <a:noFill/>
          <a:ln w="28575">
            <a:solidFill>
              <a:schemeClr val="bg1"/>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3339" name="Line 38"/>
          <p:cNvSpPr>
            <a:spLocks noChangeShapeType="1"/>
          </p:cNvSpPr>
          <p:nvPr/>
        </p:nvSpPr>
        <p:spPr bwMode="auto">
          <a:xfrm>
            <a:off x="7002463" y="5505451"/>
            <a:ext cx="0" cy="252413"/>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0" name="Line 39"/>
          <p:cNvSpPr>
            <a:spLocks noChangeShapeType="1"/>
          </p:cNvSpPr>
          <p:nvPr/>
        </p:nvSpPr>
        <p:spPr bwMode="auto">
          <a:xfrm>
            <a:off x="6457950" y="5505450"/>
            <a:ext cx="7429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1" name="Line 40"/>
          <p:cNvSpPr>
            <a:spLocks noChangeShapeType="1"/>
          </p:cNvSpPr>
          <p:nvPr/>
        </p:nvSpPr>
        <p:spPr bwMode="auto">
          <a:xfrm>
            <a:off x="6491288" y="5762625"/>
            <a:ext cx="70961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2" name="Line 41"/>
          <p:cNvSpPr>
            <a:spLocks noChangeShapeType="1"/>
          </p:cNvSpPr>
          <p:nvPr/>
        </p:nvSpPr>
        <p:spPr bwMode="auto">
          <a:xfrm>
            <a:off x="6616700" y="5902325"/>
            <a:ext cx="0" cy="349250"/>
          </a:xfrm>
          <a:prstGeom prst="line">
            <a:avLst/>
          </a:prstGeom>
          <a:noFill/>
          <a:ln w="28575">
            <a:solidFill>
              <a:schemeClr val="bg1"/>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3343" name="Line 42"/>
          <p:cNvSpPr>
            <a:spLocks noChangeShapeType="1"/>
          </p:cNvSpPr>
          <p:nvPr/>
        </p:nvSpPr>
        <p:spPr bwMode="auto">
          <a:xfrm>
            <a:off x="6615113" y="4946650"/>
            <a:ext cx="0" cy="81915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3344" name="Line 43"/>
          <p:cNvSpPr>
            <a:spLocks noChangeShapeType="1"/>
          </p:cNvSpPr>
          <p:nvPr/>
        </p:nvSpPr>
        <p:spPr bwMode="auto">
          <a:xfrm>
            <a:off x="6615113" y="5772150"/>
            <a:ext cx="0" cy="147638"/>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5" name="Text Box 161"/>
          <p:cNvSpPr txBox="1">
            <a:spLocks noChangeArrowheads="1"/>
          </p:cNvSpPr>
          <p:nvPr/>
        </p:nvSpPr>
        <p:spPr bwMode="auto">
          <a:xfrm>
            <a:off x="6261100" y="4857750"/>
            <a:ext cx="573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13346" name="Freeform 45"/>
          <p:cNvSpPr>
            <a:spLocks/>
          </p:cNvSpPr>
          <p:nvPr/>
        </p:nvSpPr>
        <p:spPr bwMode="auto">
          <a:xfrm>
            <a:off x="3524250" y="6007100"/>
            <a:ext cx="6172200" cy="401638"/>
          </a:xfrm>
          <a:custGeom>
            <a:avLst/>
            <a:gdLst>
              <a:gd name="T0" fmla="*/ 0 w 3860"/>
              <a:gd name="T1" fmla="*/ 0 h 253"/>
              <a:gd name="T2" fmla="*/ 685235725 w 3860"/>
              <a:gd name="T3" fmla="*/ 181451476 h 253"/>
              <a:gd name="T4" fmla="*/ 1881841418 w 3860"/>
              <a:gd name="T5" fmla="*/ 393144864 h 253"/>
              <a:gd name="T6" fmla="*/ 2147483647 w 3860"/>
              <a:gd name="T7" fmla="*/ 574596340 h 253"/>
              <a:gd name="T8" fmla="*/ 2147483647 w 3860"/>
              <a:gd name="T9" fmla="*/ 635080166 h 253"/>
              <a:gd name="T10" fmla="*/ 2147483647 w 3860"/>
              <a:gd name="T11" fmla="*/ 554435065 h 253"/>
              <a:gd name="T12" fmla="*/ 2147483647 w 3860"/>
              <a:gd name="T13" fmla="*/ 483870602 h 253"/>
              <a:gd name="T14" fmla="*/ 2147483647 w 3860"/>
              <a:gd name="T15" fmla="*/ 292338489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47" name="Freeform 46"/>
          <p:cNvSpPr>
            <a:spLocks/>
          </p:cNvSpPr>
          <p:nvPr/>
        </p:nvSpPr>
        <p:spPr bwMode="auto">
          <a:xfrm>
            <a:off x="3530600" y="5518150"/>
            <a:ext cx="6146800" cy="388938"/>
          </a:xfrm>
          <a:custGeom>
            <a:avLst/>
            <a:gdLst>
              <a:gd name="T0" fmla="*/ 0 w 3860"/>
              <a:gd name="T1" fmla="*/ 0 h 253"/>
              <a:gd name="T2" fmla="*/ 679608362 w 3860"/>
              <a:gd name="T3" fmla="*/ 170158069 h 253"/>
              <a:gd name="T4" fmla="*/ 1866385051 w 3860"/>
              <a:gd name="T5" fmla="*/ 368674791 h 253"/>
              <a:gd name="T6" fmla="*/ 2147483647 w 3860"/>
              <a:gd name="T7" fmla="*/ 538832860 h 253"/>
              <a:gd name="T8" fmla="*/ 2147483647 w 3860"/>
              <a:gd name="T9" fmla="*/ 595553242 h 253"/>
              <a:gd name="T10" fmla="*/ 2147483647 w 3860"/>
              <a:gd name="T11" fmla="*/ 519927092 h 253"/>
              <a:gd name="T12" fmla="*/ 2147483647 w 3860"/>
              <a:gd name="T13" fmla="*/ 453753826 h 253"/>
              <a:gd name="T14" fmla="*/ 2147483647 w 3860"/>
              <a:gd name="T15" fmla="*/ 274142872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48" name="Freeform 47"/>
          <p:cNvSpPr>
            <a:spLocks/>
          </p:cNvSpPr>
          <p:nvPr/>
        </p:nvSpPr>
        <p:spPr bwMode="auto">
          <a:xfrm>
            <a:off x="3543300" y="5600700"/>
            <a:ext cx="6127750" cy="401638"/>
          </a:xfrm>
          <a:custGeom>
            <a:avLst/>
            <a:gdLst>
              <a:gd name="T0" fmla="*/ 0 w 3860"/>
              <a:gd name="T1" fmla="*/ 0 h 253"/>
              <a:gd name="T2" fmla="*/ 675401875 w 3860"/>
              <a:gd name="T3" fmla="*/ 181451476 h 253"/>
              <a:gd name="T4" fmla="*/ 1854835000 w 3860"/>
              <a:gd name="T5" fmla="*/ 393144864 h 253"/>
              <a:gd name="T6" fmla="*/ 2147483647 w 3860"/>
              <a:gd name="T7" fmla="*/ 574596340 h 253"/>
              <a:gd name="T8" fmla="*/ 2147483647 w 3860"/>
              <a:gd name="T9" fmla="*/ 635080166 h 253"/>
              <a:gd name="T10" fmla="*/ 2147483647 w 3860"/>
              <a:gd name="T11" fmla="*/ 554435065 h 253"/>
              <a:gd name="T12" fmla="*/ 2147483647 w 3860"/>
              <a:gd name="T13" fmla="*/ 483870602 h 253"/>
              <a:gd name="T14" fmla="*/ 2147483647 w 3860"/>
              <a:gd name="T15" fmla="*/ 292338489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49" name="Freeform 48"/>
          <p:cNvSpPr>
            <a:spLocks/>
          </p:cNvSpPr>
          <p:nvPr/>
        </p:nvSpPr>
        <p:spPr bwMode="auto">
          <a:xfrm>
            <a:off x="3562350" y="5930900"/>
            <a:ext cx="6127750" cy="401638"/>
          </a:xfrm>
          <a:custGeom>
            <a:avLst/>
            <a:gdLst>
              <a:gd name="T0" fmla="*/ 0 w 3860"/>
              <a:gd name="T1" fmla="*/ 0 h 253"/>
              <a:gd name="T2" fmla="*/ 675401875 w 3860"/>
              <a:gd name="T3" fmla="*/ 181451476 h 253"/>
              <a:gd name="T4" fmla="*/ 1854835000 w 3860"/>
              <a:gd name="T5" fmla="*/ 393144864 h 253"/>
              <a:gd name="T6" fmla="*/ 2147483647 w 3860"/>
              <a:gd name="T7" fmla="*/ 574596340 h 253"/>
              <a:gd name="T8" fmla="*/ 2147483647 w 3860"/>
              <a:gd name="T9" fmla="*/ 635080166 h 253"/>
              <a:gd name="T10" fmla="*/ 2147483647 w 3860"/>
              <a:gd name="T11" fmla="*/ 554435065 h 253"/>
              <a:gd name="T12" fmla="*/ 2147483647 w 3860"/>
              <a:gd name="T13" fmla="*/ 483870602 h 253"/>
              <a:gd name="T14" fmla="*/ 2147483647 w 3860"/>
              <a:gd name="T15" fmla="*/ 292338489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TextBox 8"/>
          <p:cNvSpPr txBox="1"/>
          <p:nvPr/>
        </p:nvSpPr>
        <p:spPr>
          <a:xfrm>
            <a:off x="2493964" y="4259263"/>
            <a:ext cx="7064375" cy="461962"/>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dirty="0">
                <a:solidFill>
                  <a:schemeClr val="bg1"/>
                </a:solidFill>
                <a:cs typeface="+mn-cs"/>
              </a:rPr>
              <a:t>Resulting in additional moment </a:t>
            </a:r>
            <a:r>
              <a:rPr lang="en-US" i="1" dirty="0">
                <a:solidFill>
                  <a:schemeClr val="bg1"/>
                </a:solidFill>
                <a:cs typeface="+mn-cs"/>
              </a:rPr>
              <a:t>P</a:t>
            </a:r>
            <a:r>
              <a:rPr lang="en-US" dirty="0">
                <a:solidFill>
                  <a:schemeClr val="bg1"/>
                </a:solidFill>
                <a:cs typeface="+mn-cs"/>
              </a:rPr>
              <a:t>(</a:t>
            </a:r>
            <a:r>
              <a:rPr lang="en-US" dirty="0">
                <a:solidFill>
                  <a:schemeClr val="bg1"/>
                </a:solidFill>
                <a:latin typeface="Symbol" pitchFamily="18" charset="2"/>
                <a:cs typeface="+mn-cs"/>
              </a:rPr>
              <a:t>d</a:t>
            </a:r>
            <a:r>
              <a:rPr lang="en-US" dirty="0">
                <a:solidFill>
                  <a:schemeClr val="bg1"/>
                </a:solidFill>
                <a:cs typeface="+mn-cs"/>
              </a:rPr>
              <a:t>’)</a:t>
            </a:r>
          </a:p>
        </p:txBody>
      </p:sp>
      <p:sp>
        <p:nvSpPr>
          <p:cNvPr id="12" name="Down Arrow 11"/>
          <p:cNvSpPr/>
          <p:nvPr/>
        </p:nvSpPr>
        <p:spPr>
          <a:xfrm>
            <a:off x="5500689" y="3911600"/>
            <a:ext cx="415925" cy="471488"/>
          </a:xfrm>
          <a:prstGeom prst="downArrow">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74" name="Rectangle 73"/>
          <p:cNvSpPr/>
          <p:nvPr/>
        </p:nvSpPr>
        <p:spPr>
          <a:xfrm>
            <a:off x="2563813" y="4835525"/>
            <a:ext cx="8132762" cy="170338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340" name="Freeform 3"/>
          <p:cNvSpPr>
            <a:spLocks/>
          </p:cNvSpPr>
          <p:nvPr/>
        </p:nvSpPr>
        <p:spPr bwMode="auto">
          <a:xfrm>
            <a:off x="3536950" y="5518150"/>
            <a:ext cx="6140450" cy="889000"/>
          </a:xfrm>
          <a:custGeom>
            <a:avLst/>
            <a:gdLst>
              <a:gd name="T0" fmla="*/ 0 w 3868"/>
              <a:gd name="T1" fmla="*/ 0 h 560"/>
              <a:gd name="T2" fmla="*/ 0 w 3868"/>
              <a:gd name="T3" fmla="*/ 796369375 h 560"/>
              <a:gd name="T4" fmla="*/ 491431263 w 3868"/>
              <a:gd name="T5" fmla="*/ 927417500 h 560"/>
              <a:gd name="T6" fmla="*/ 1381045625 w 3868"/>
              <a:gd name="T7" fmla="*/ 1098788125 h 560"/>
              <a:gd name="T8" fmla="*/ 2076608750 w 3868"/>
              <a:gd name="T9" fmla="*/ 1189513750 h 560"/>
              <a:gd name="T10" fmla="*/ 2147483647 w 3868"/>
              <a:gd name="T11" fmla="*/ 1290320000 h 560"/>
              <a:gd name="T12" fmla="*/ 2147483647 w 3868"/>
              <a:gd name="T13" fmla="*/ 1370965000 h 560"/>
              <a:gd name="T14" fmla="*/ 2147483647 w 3868"/>
              <a:gd name="T15" fmla="*/ 1411287500 h 560"/>
              <a:gd name="T16" fmla="*/ 2147483647 w 3868"/>
              <a:gd name="T17" fmla="*/ 1391126250 h 560"/>
              <a:gd name="T18" fmla="*/ 2147483647 w 3868"/>
              <a:gd name="T19" fmla="*/ 1330642500 h 560"/>
              <a:gd name="T20" fmla="*/ 2147483647 w 3868"/>
              <a:gd name="T21" fmla="*/ 1159271875 h 560"/>
              <a:gd name="T22" fmla="*/ 2147483647 w 3868"/>
              <a:gd name="T23" fmla="*/ 1008062500 h 560"/>
              <a:gd name="T24" fmla="*/ 2147483647 w 3868"/>
              <a:gd name="T25" fmla="*/ 766127500 h 560"/>
              <a:gd name="T26" fmla="*/ 2147483647 w 3868"/>
              <a:gd name="T27" fmla="*/ 0 h 560"/>
              <a:gd name="T28" fmla="*/ 2147483647 w 3868"/>
              <a:gd name="T29" fmla="*/ 40322500 h 560"/>
              <a:gd name="T30" fmla="*/ 2147483647 w 3868"/>
              <a:gd name="T31" fmla="*/ 141128750 h 560"/>
              <a:gd name="T32" fmla="*/ 2147483647 w 3868"/>
              <a:gd name="T33" fmla="*/ 252015625 h 560"/>
              <a:gd name="T34" fmla="*/ 2147483647 w 3868"/>
              <a:gd name="T35" fmla="*/ 372983125 h 560"/>
              <a:gd name="T36" fmla="*/ 2147483647 w 3868"/>
              <a:gd name="T37" fmla="*/ 524192500 h 560"/>
              <a:gd name="T38" fmla="*/ 2147483647 w 3868"/>
              <a:gd name="T39" fmla="*/ 614918125 h 560"/>
              <a:gd name="T40" fmla="*/ 2147483647 w 3868"/>
              <a:gd name="T41" fmla="*/ 614918125 h 560"/>
              <a:gd name="T42" fmla="*/ 2147483647 w 3868"/>
              <a:gd name="T43" fmla="*/ 554434375 h 560"/>
              <a:gd name="T44" fmla="*/ 2147483647 w 3868"/>
              <a:gd name="T45" fmla="*/ 473789375 h 560"/>
              <a:gd name="T46" fmla="*/ 1864915625 w 3868"/>
              <a:gd name="T47" fmla="*/ 393144375 h 560"/>
              <a:gd name="T48" fmla="*/ 1199594375 w 3868"/>
              <a:gd name="T49" fmla="*/ 282257500 h 560"/>
              <a:gd name="T50" fmla="*/ 393144375 w 3868"/>
              <a:gd name="T51" fmla="*/ 120967500 h 560"/>
              <a:gd name="T52" fmla="*/ 0 w 3868"/>
              <a:gd name="T53" fmla="*/ 0 h 56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868"/>
              <a:gd name="T82" fmla="*/ 0 h 560"/>
              <a:gd name="T83" fmla="*/ 3868 w 3868"/>
              <a:gd name="T84" fmla="*/ 560 h 56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868" h="560">
                <a:moveTo>
                  <a:pt x="0" y="0"/>
                </a:moveTo>
                <a:lnTo>
                  <a:pt x="0" y="316"/>
                </a:lnTo>
                <a:lnTo>
                  <a:pt x="195" y="368"/>
                </a:lnTo>
                <a:lnTo>
                  <a:pt x="548" y="436"/>
                </a:lnTo>
                <a:lnTo>
                  <a:pt x="824" y="472"/>
                </a:lnTo>
                <a:lnTo>
                  <a:pt x="1184" y="512"/>
                </a:lnTo>
                <a:lnTo>
                  <a:pt x="1576" y="544"/>
                </a:lnTo>
                <a:lnTo>
                  <a:pt x="1844" y="560"/>
                </a:lnTo>
                <a:lnTo>
                  <a:pt x="2188" y="552"/>
                </a:lnTo>
                <a:lnTo>
                  <a:pt x="2492" y="528"/>
                </a:lnTo>
                <a:lnTo>
                  <a:pt x="3112" y="460"/>
                </a:lnTo>
                <a:lnTo>
                  <a:pt x="3468" y="400"/>
                </a:lnTo>
                <a:lnTo>
                  <a:pt x="3868" y="304"/>
                </a:lnTo>
                <a:lnTo>
                  <a:pt x="3868" y="0"/>
                </a:lnTo>
                <a:lnTo>
                  <a:pt x="3780" y="16"/>
                </a:lnTo>
                <a:lnTo>
                  <a:pt x="3580" y="56"/>
                </a:lnTo>
                <a:lnTo>
                  <a:pt x="3368" y="100"/>
                </a:lnTo>
                <a:lnTo>
                  <a:pt x="3084" y="148"/>
                </a:lnTo>
                <a:lnTo>
                  <a:pt x="2588" y="208"/>
                </a:lnTo>
                <a:lnTo>
                  <a:pt x="2124" y="244"/>
                </a:lnTo>
                <a:lnTo>
                  <a:pt x="1764" y="244"/>
                </a:lnTo>
                <a:lnTo>
                  <a:pt x="1464" y="220"/>
                </a:lnTo>
                <a:lnTo>
                  <a:pt x="1088" y="188"/>
                </a:lnTo>
                <a:lnTo>
                  <a:pt x="740" y="156"/>
                </a:lnTo>
                <a:lnTo>
                  <a:pt x="476" y="112"/>
                </a:lnTo>
                <a:lnTo>
                  <a:pt x="156" y="48"/>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 name="TextBox 59"/>
          <p:cNvSpPr txBox="1"/>
          <p:nvPr/>
        </p:nvSpPr>
        <p:spPr>
          <a:xfrm>
            <a:off x="2466976" y="2363789"/>
            <a:ext cx="7064375"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Axial force acting through deformations results in additional moment </a:t>
            </a:r>
            <a:r>
              <a:rPr lang="en-US" i="1">
                <a:solidFill>
                  <a:schemeClr val="bg1"/>
                </a:solidFill>
                <a:cs typeface="Arial" charset="0"/>
              </a:rPr>
              <a:t>P</a:t>
            </a:r>
            <a:r>
              <a:rPr lang="en-US">
                <a:solidFill>
                  <a:schemeClr val="bg1"/>
                </a:solidFill>
                <a:cs typeface="Arial" charset="0"/>
              </a:rPr>
              <a:t>(</a:t>
            </a:r>
            <a:r>
              <a:rPr lang="en-US">
                <a:solidFill>
                  <a:schemeClr val="bg1"/>
                </a:solidFill>
                <a:latin typeface="Symbol" pitchFamily="18" charset="2"/>
                <a:cs typeface="Arial" charset="0"/>
              </a:rPr>
              <a:t>d</a:t>
            </a:r>
            <a:r>
              <a:rPr lang="en-US" baseline="-25000">
                <a:solidFill>
                  <a:schemeClr val="bg1"/>
                </a:solidFill>
                <a:cs typeface="Arial" charset="0"/>
              </a:rPr>
              <a:t>0</a:t>
            </a:r>
            <a:r>
              <a:rPr lang="en-US">
                <a:solidFill>
                  <a:schemeClr val="bg1"/>
                </a:solidFill>
                <a:cs typeface="Arial" charset="0"/>
              </a:rPr>
              <a:t>) at center span.</a:t>
            </a:r>
          </a:p>
        </p:txBody>
      </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
        <p:nvSpPr>
          <p:cNvPr id="72" name="TextBox 71"/>
          <p:cNvSpPr txBox="1"/>
          <p:nvPr/>
        </p:nvSpPr>
        <p:spPr>
          <a:xfrm>
            <a:off x="2452689" y="1639243"/>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Equilibrium is based on DEFORMED GEOMETRY.</a:t>
            </a:r>
          </a:p>
        </p:txBody>
      </p:sp>
      <p:sp>
        <p:nvSpPr>
          <p:cNvPr id="6" name="TextBox 5"/>
          <p:cNvSpPr txBox="1"/>
          <p:nvPr/>
        </p:nvSpPr>
        <p:spPr>
          <a:xfrm>
            <a:off x="2481264" y="3488681"/>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Additional moment then results in displacement </a:t>
            </a:r>
            <a:r>
              <a:rPr lang="en-US">
                <a:solidFill>
                  <a:schemeClr val="bg1"/>
                </a:solidFill>
                <a:latin typeface="Symbol" pitchFamily="18" charset="2"/>
                <a:cs typeface="Arial" charset="0"/>
              </a:rPr>
              <a:t>d</a:t>
            </a:r>
            <a:r>
              <a:rPr lang="en-US">
                <a:solidFill>
                  <a:schemeClr val="bg1"/>
                </a:solidFill>
                <a:cs typeface="Arial" charset="0"/>
              </a:rPr>
              <a:t>’.</a:t>
            </a:r>
          </a:p>
        </p:txBody>
      </p:sp>
      <p:sp>
        <p:nvSpPr>
          <p:cNvPr id="11" name="Down Arrow 10"/>
          <p:cNvSpPr/>
          <p:nvPr/>
        </p:nvSpPr>
        <p:spPr>
          <a:xfrm>
            <a:off x="5500689" y="3154364"/>
            <a:ext cx="415925" cy="471487"/>
          </a:xfrm>
          <a:prstGeom prst="downArrow">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4346" name="Group 94"/>
          <p:cNvGrpSpPr>
            <a:grpSpLocks/>
          </p:cNvGrpSpPr>
          <p:nvPr/>
        </p:nvGrpSpPr>
        <p:grpSpPr bwMode="auto">
          <a:xfrm>
            <a:off x="3519489" y="4946651"/>
            <a:ext cx="6110287" cy="747713"/>
            <a:chOff x="1371599" y="581890"/>
            <a:chExt cx="6109856" cy="748147"/>
          </a:xfrm>
        </p:grpSpPr>
        <p:cxnSp>
          <p:nvCxnSpPr>
            <p:cNvPr id="100" name="Straight Arrow Connector 99"/>
            <p:cNvCxnSpPr/>
            <p:nvPr/>
          </p:nvCxnSpPr>
          <p:spPr>
            <a:xfrm rot="5400000">
              <a:off x="1676206" y="928166"/>
              <a:ext cx="527356"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rot="5400000">
              <a:off x="2245284" y="997263"/>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rot="5400000">
              <a:off x="2813570"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5400000">
              <a:off x="3353281" y="106715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5400000">
              <a:off x="1108715" y="84477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rot="5400000">
              <a:off x="3907279" y="106715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5400000">
              <a:off x="4988292"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rot="5400000">
              <a:off x="5555782" y="1039355"/>
              <a:ext cx="527356"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rot="5400000">
              <a:off x="6123274" y="1011558"/>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rot="5400000">
              <a:off x="6664574" y="941668"/>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rot="5400000">
              <a:off x="4420007"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rot="5400000">
              <a:off x="7218572" y="859070"/>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80" name="Straight Arrow Connector 79"/>
          <p:cNvCxnSpPr/>
          <p:nvPr/>
        </p:nvCxnSpPr>
        <p:spPr bwMode="auto">
          <a:xfrm>
            <a:off x="2730500" y="5708650"/>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bwMode="auto">
          <a:xfrm flipH="1">
            <a:off x="9644064" y="5735639"/>
            <a:ext cx="788987" cy="1587"/>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4349" name="TextBox 81"/>
          <p:cNvSpPr txBox="1">
            <a:spLocks noChangeArrowheads="1"/>
          </p:cNvSpPr>
          <p:nvPr/>
        </p:nvSpPr>
        <p:spPr bwMode="auto">
          <a:xfrm>
            <a:off x="2590801" y="5278438"/>
            <a:ext cx="500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14350" name="TextBox 82"/>
          <p:cNvSpPr txBox="1">
            <a:spLocks noChangeArrowheads="1"/>
          </p:cNvSpPr>
          <p:nvPr/>
        </p:nvSpPr>
        <p:spPr bwMode="auto">
          <a:xfrm>
            <a:off x="10198101" y="530542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57" name="Slide Number Placeholder 56"/>
          <p:cNvSpPr txBox="1">
            <a:spLocks noGrp="1"/>
          </p:cNvSpPr>
          <p:nvPr/>
        </p:nvSpPr>
        <p:spPr>
          <a:xfrm>
            <a:off x="11054556" y="6405564"/>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8E00C8BC-5F6B-4CFB-BE2B-78251CDAD2E8}" type="slidenum">
              <a:rPr lang="en-US" altLang="en-US" sz="1200">
                <a:solidFill>
                  <a:srgbClr val="BCBCBC"/>
                </a:solidFill>
              </a:rPr>
              <a:pPr algn="r" eaLnBrk="1" hangingPunct="1"/>
              <a:t>13</a:t>
            </a:fld>
            <a:endParaRPr lang="en-US" altLang="en-US" sz="1200" dirty="0">
              <a:solidFill>
                <a:srgbClr val="BCBCBC"/>
              </a:solidFill>
            </a:endParaRPr>
          </a:p>
        </p:txBody>
      </p:sp>
      <p:sp>
        <p:nvSpPr>
          <p:cNvPr id="14352" name="Freeform 27"/>
          <p:cNvSpPr>
            <a:spLocks/>
          </p:cNvSpPr>
          <p:nvPr/>
        </p:nvSpPr>
        <p:spPr bwMode="auto">
          <a:xfrm>
            <a:off x="3527425" y="5508626"/>
            <a:ext cx="6129338" cy="258763"/>
          </a:xfrm>
          <a:custGeom>
            <a:avLst/>
            <a:gdLst>
              <a:gd name="T0" fmla="*/ 0 w 3864"/>
              <a:gd name="T1" fmla="*/ 0 h 142"/>
              <a:gd name="T2" fmla="*/ 956173555 w 3864"/>
              <a:gd name="T3" fmla="*/ 185957661 h 142"/>
              <a:gd name="T4" fmla="*/ 2147483647 w 3864"/>
              <a:gd name="T5" fmla="*/ 371917144 h 142"/>
              <a:gd name="T6" fmla="*/ 2147483647 w 3864"/>
              <a:gd name="T7" fmla="*/ 464895064 h 142"/>
              <a:gd name="T8" fmla="*/ 2147483647 w 3864"/>
              <a:gd name="T9" fmla="*/ 411764824 h 142"/>
              <a:gd name="T10" fmla="*/ 2147483647 w 3864"/>
              <a:gd name="T11" fmla="*/ 225807163 h 142"/>
              <a:gd name="T12" fmla="*/ 2147483647 w 3864"/>
              <a:gd name="T13" fmla="*/ 5313024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3" name="Freeform 28"/>
          <p:cNvSpPr>
            <a:spLocks/>
          </p:cNvSpPr>
          <p:nvPr/>
        </p:nvSpPr>
        <p:spPr bwMode="auto">
          <a:xfrm>
            <a:off x="3536950" y="6013451"/>
            <a:ext cx="6115050" cy="225425"/>
          </a:xfrm>
          <a:custGeom>
            <a:avLst/>
            <a:gdLst>
              <a:gd name="T0" fmla="*/ 0 w 3864"/>
              <a:gd name="T1" fmla="*/ 0 h 142"/>
              <a:gd name="T2" fmla="*/ 951721124 w 3864"/>
              <a:gd name="T3" fmla="*/ 141128750 h 142"/>
              <a:gd name="T4" fmla="*/ 2147483647 w 3864"/>
              <a:gd name="T5" fmla="*/ 282257500 h 142"/>
              <a:gd name="T6" fmla="*/ 2147483647 w 3864"/>
              <a:gd name="T7" fmla="*/ 352821875 h 142"/>
              <a:gd name="T8" fmla="*/ 2147483647 w 3864"/>
              <a:gd name="T9" fmla="*/ 312499375 h 142"/>
              <a:gd name="T10" fmla="*/ 2147483647 w 3864"/>
              <a:gd name="T11" fmla="*/ 171370625 h 142"/>
              <a:gd name="T12" fmla="*/ 2147483647 w 3864"/>
              <a:gd name="T13" fmla="*/ 4032250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4" name="Freeform 29"/>
          <p:cNvSpPr>
            <a:spLocks/>
          </p:cNvSpPr>
          <p:nvPr/>
        </p:nvSpPr>
        <p:spPr bwMode="auto">
          <a:xfrm>
            <a:off x="3536950" y="5597525"/>
            <a:ext cx="6110288" cy="254000"/>
          </a:xfrm>
          <a:custGeom>
            <a:avLst/>
            <a:gdLst>
              <a:gd name="T0" fmla="*/ 0 w 3864"/>
              <a:gd name="T1" fmla="*/ 0 h 142"/>
              <a:gd name="T2" fmla="*/ 950238339 w 3864"/>
              <a:gd name="T3" fmla="*/ 179175535 h 142"/>
              <a:gd name="T4" fmla="*/ 2147483647 w 3864"/>
              <a:gd name="T5" fmla="*/ 358351070 h 142"/>
              <a:gd name="T6" fmla="*/ 2147483647 w 3864"/>
              <a:gd name="T7" fmla="*/ 447939732 h 142"/>
              <a:gd name="T8" fmla="*/ 2147483647 w 3864"/>
              <a:gd name="T9" fmla="*/ 396746211 h 142"/>
              <a:gd name="T10" fmla="*/ 2147483647 w 3864"/>
              <a:gd name="T11" fmla="*/ 217570676 h 142"/>
              <a:gd name="T12" fmla="*/ 2147483647 w 3864"/>
              <a:gd name="T13" fmla="*/ 51193521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5" name="Freeform 30"/>
          <p:cNvSpPr>
            <a:spLocks/>
          </p:cNvSpPr>
          <p:nvPr/>
        </p:nvSpPr>
        <p:spPr bwMode="auto">
          <a:xfrm>
            <a:off x="3543300" y="5921376"/>
            <a:ext cx="6110288" cy="225425"/>
          </a:xfrm>
          <a:custGeom>
            <a:avLst/>
            <a:gdLst>
              <a:gd name="T0" fmla="*/ 0 w 3864"/>
              <a:gd name="T1" fmla="*/ 0 h 142"/>
              <a:gd name="T2" fmla="*/ 950238339 w 3864"/>
              <a:gd name="T3" fmla="*/ 141128750 h 142"/>
              <a:gd name="T4" fmla="*/ 2147483647 w 3864"/>
              <a:gd name="T5" fmla="*/ 282257500 h 142"/>
              <a:gd name="T6" fmla="*/ 2147483647 w 3864"/>
              <a:gd name="T7" fmla="*/ 352821875 h 142"/>
              <a:gd name="T8" fmla="*/ 2147483647 w 3864"/>
              <a:gd name="T9" fmla="*/ 312499375 h 142"/>
              <a:gd name="T10" fmla="*/ 2147483647 w 3864"/>
              <a:gd name="T11" fmla="*/ 171370625 h 142"/>
              <a:gd name="T12" fmla="*/ 2147483647 w 3864"/>
              <a:gd name="T13" fmla="*/ 4032250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6" name="Line 31"/>
          <p:cNvSpPr>
            <a:spLocks noChangeShapeType="1"/>
          </p:cNvSpPr>
          <p:nvPr/>
        </p:nvSpPr>
        <p:spPr bwMode="auto">
          <a:xfrm>
            <a:off x="3536950" y="5511800"/>
            <a:ext cx="0" cy="51435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57" name="Line 32"/>
          <p:cNvSpPr>
            <a:spLocks noChangeShapeType="1"/>
          </p:cNvSpPr>
          <p:nvPr/>
        </p:nvSpPr>
        <p:spPr bwMode="auto">
          <a:xfrm>
            <a:off x="9677400" y="5513388"/>
            <a:ext cx="0" cy="51435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58" name="AutoShape 151"/>
          <p:cNvSpPr>
            <a:spLocks noChangeArrowheads="1"/>
          </p:cNvSpPr>
          <p:nvPr/>
        </p:nvSpPr>
        <p:spPr bwMode="auto">
          <a:xfrm>
            <a:off x="3384550" y="5986464"/>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14359" name="AutoShape 152"/>
          <p:cNvSpPr>
            <a:spLocks noChangeArrowheads="1"/>
          </p:cNvSpPr>
          <p:nvPr/>
        </p:nvSpPr>
        <p:spPr bwMode="auto">
          <a:xfrm>
            <a:off x="9504363" y="5976939"/>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14360" name="Text Box 161"/>
          <p:cNvSpPr txBox="1">
            <a:spLocks noChangeArrowheads="1"/>
          </p:cNvSpPr>
          <p:nvPr/>
        </p:nvSpPr>
        <p:spPr bwMode="auto">
          <a:xfrm>
            <a:off x="6956425" y="5033963"/>
            <a:ext cx="573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14361" name="Line 36"/>
          <p:cNvSpPr>
            <a:spLocks noChangeShapeType="1"/>
          </p:cNvSpPr>
          <p:nvPr/>
        </p:nvSpPr>
        <p:spPr bwMode="auto">
          <a:xfrm>
            <a:off x="6996113" y="4960938"/>
            <a:ext cx="0" cy="557212"/>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362" name="Line 37"/>
          <p:cNvSpPr>
            <a:spLocks noChangeShapeType="1"/>
          </p:cNvSpPr>
          <p:nvPr/>
        </p:nvSpPr>
        <p:spPr bwMode="auto">
          <a:xfrm>
            <a:off x="6997700" y="5740400"/>
            <a:ext cx="0" cy="349250"/>
          </a:xfrm>
          <a:prstGeom prst="line">
            <a:avLst/>
          </a:prstGeom>
          <a:noFill/>
          <a:ln w="28575">
            <a:solidFill>
              <a:schemeClr val="bg1"/>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4363" name="Line 38"/>
          <p:cNvSpPr>
            <a:spLocks noChangeShapeType="1"/>
          </p:cNvSpPr>
          <p:nvPr/>
        </p:nvSpPr>
        <p:spPr bwMode="auto">
          <a:xfrm>
            <a:off x="7002463" y="5505451"/>
            <a:ext cx="0" cy="252413"/>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64" name="Line 39"/>
          <p:cNvSpPr>
            <a:spLocks noChangeShapeType="1"/>
          </p:cNvSpPr>
          <p:nvPr/>
        </p:nvSpPr>
        <p:spPr bwMode="auto">
          <a:xfrm>
            <a:off x="6457950" y="5505450"/>
            <a:ext cx="7429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65" name="Line 40"/>
          <p:cNvSpPr>
            <a:spLocks noChangeShapeType="1"/>
          </p:cNvSpPr>
          <p:nvPr/>
        </p:nvSpPr>
        <p:spPr bwMode="auto">
          <a:xfrm>
            <a:off x="6329364" y="5772150"/>
            <a:ext cx="8667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66" name="Line 41"/>
          <p:cNvSpPr>
            <a:spLocks noChangeShapeType="1"/>
          </p:cNvSpPr>
          <p:nvPr/>
        </p:nvSpPr>
        <p:spPr bwMode="auto">
          <a:xfrm>
            <a:off x="6616700" y="5902325"/>
            <a:ext cx="0" cy="349250"/>
          </a:xfrm>
          <a:prstGeom prst="line">
            <a:avLst/>
          </a:prstGeom>
          <a:noFill/>
          <a:ln w="28575">
            <a:solidFill>
              <a:schemeClr val="bg1"/>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4367" name="Line 42"/>
          <p:cNvSpPr>
            <a:spLocks noChangeShapeType="1"/>
          </p:cNvSpPr>
          <p:nvPr/>
        </p:nvSpPr>
        <p:spPr bwMode="auto">
          <a:xfrm>
            <a:off x="6615113" y="4946650"/>
            <a:ext cx="0" cy="819150"/>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4368" name="Line 43"/>
          <p:cNvSpPr>
            <a:spLocks noChangeShapeType="1"/>
          </p:cNvSpPr>
          <p:nvPr/>
        </p:nvSpPr>
        <p:spPr bwMode="auto">
          <a:xfrm>
            <a:off x="6615113" y="5772150"/>
            <a:ext cx="0" cy="147638"/>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69" name="Text Box 161"/>
          <p:cNvSpPr txBox="1">
            <a:spLocks noChangeArrowheads="1"/>
          </p:cNvSpPr>
          <p:nvPr/>
        </p:nvSpPr>
        <p:spPr bwMode="auto">
          <a:xfrm>
            <a:off x="6261100" y="4857750"/>
            <a:ext cx="573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14370" name="Freeform 45"/>
          <p:cNvSpPr>
            <a:spLocks/>
          </p:cNvSpPr>
          <p:nvPr/>
        </p:nvSpPr>
        <p:spPr bwMode="auto">
          <a:xfrm>
            <a:off x="3524250" y="6007100"/>
            <a:ext cx="6172200" cy="401638"/>
          </a:xfrm>
          <a:custGeom>
            <a:avLst/>
            <a:gdLst>
              <a:gd name="T0" fmla="*/ 0 w 3860"/>
              <a:gd name="T1" fmla="*/ 0 h 253"/>
              <a:gd name="T2" fmla="*/ 685235725 w 3860"/>
              <a:gd name="T3" fmla="*/ 181451476 h 253"/>
              <a:gd name="T4" fmla="*/ 1881841418 w 3860"/>
              <a:gd name="T5" fmla="*/ 393144864 h 253"/>
              <a:gd name="T6" fmla="*/ 2147483647 w 3860"/>
              <a:gd name="T7" fmla="*/ 574596340 h 253"/>
              <a:gd name="T8" fmla="*/ 2147483647 w 3860"/>
              <a:gd name="T9" fmla="*/ 635080166 h 253"/>
              <a:gd name="T10" fmla="*/ 2147483647 w 3860"/>
              <a:gd name="T11" fmla="*/ 554435065 h 253"/>
              <a:gd name="T12" fmla="*/ 2147483647 w 3860"/>
              <a:gd name="T13" fmla="*/ 483870602 h 253"/>
              <a:gd name="T14" fmla="*/ 2147483647 w 3860"/>
              <a:gd name="T15" fmla="*/ 292338489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71" name="Freeform 46"/>
          <p:cNvSpPr>
            <a:spLocks/>
          </p:cNvSpPr>
          <p:nvPr/>
        </p:nvSpPr>
        <p:spPr bwMode="auto">
          <a:xfrm>
            <a:off x="3530600" y="5518150"/>
            <a:ext cx="6146800" cy="388938"/>
          </a:xfrm>
          <a:custGeom>
            <a:avLst/>
            <a:gdLst>
              <a:gd name="T0" fmla="*/ 0 w 3860"/>
              <a:gd name="T1" fmla="*/ 0 h 253"/>
              <a:gd name="T2" fmla="*/ 679608362 w 3860"/>
              <a:gd name="T3" fmla="*/ 170158069 h 253"/>
              <a:gd name="T4" fmla="*/ 1866385051 w 3860"/>
              <a:gd name="T5" fmla="*/ 368674791 h 253"/>
              <a:gd name="T6" fmla="*/ 2147483647 w 3860"/>
              <a:gd name="T7" fmla="*/ 538832860 h 253"/>
              <a:gd name="T8" fmla="*/ 2147483647 w 3860"/>
              <a:gd name="T9" fmla="*/ 595553242 h 253"/>
              <a:gd name="T10" fmla="*/ 2147483647 w 3860"/>
              <a:gd name="T11" fmla="*/ 519927092 h 253"/>
              <a:gd name="T12" fmla="*/ 2147483647 w 3860"/>
              <a:gd name="T13" fmla="*/ 453753826 h 253"/>
              <a:gd name="T14" fmla="*/ 2147483647 w 3860"/>
              <a:gd name="T15" fmla="*/ 274142872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72" name="Freeform 47"/>
          <p:cNvSpPr>
            <a:spLocks/>
          </p:cNvSpPr>
          <p:nvPr/>
        </p:nvSpPr>
        <p:spPr bwMode="auto">
          <a:xfrm>
            <a:off x="3543300" y="5600700"/>
            <a:ext cx="6127750" cy="401638"/>
          </a:xfrm>
          <a:custGeom>
            <a:avLst/>
            <a:gdLst>
              <a:gd name="T0" fmla="*/ 0 w 3860"/>
              <a:gd name="T1" fmla="*/ 0 h 253"/>
              <a:gd name="T2" fmla="*/ 675401875 w 3860"/>
              <a:gd name="T3" fmla="*/ 181451476 h 253"/>
              <a:gd name="T4" fmla="*/ 1854835000 w 3860"/>
              <a:gd name="T5" fmla="*/ 393144864 h 253"/>
              <a:gd name="T6" fmla="*/ 2147483647 w 3860"/>
              <a:gd name="T7" fmla="*/ 574596340 h 253"/>
              <a:gd name="T8" fmla="*/ 2147483647 w 3860"/>
              <a:gd name="T9" fmla="*/ 635080166 h 253"/>
              <a:gd name="T10" fmla="*/ 2147483647 w 3860"/>
              <a:gd name="T11" fmla="*/ 554435065 h 253"/>
              <a:gd name="T12" fmla="*/ 2147483647 w 3860"/>
              <a:gd name="T13" fmla="*/ 483870602 h 253"/>
              <a:gd name="T14" fmla="*/ 2147483647 w 3860"/>
              <a:gd name="T15" fmla="*/ 292338489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73" name="Freeform 48"/>
          <p:cNvSpPr>
            <a:spLocks/>
          </p:cNvSpPr>
          <p:nvPr/>
        </p:nvSpPr>
        <p:spPr bwMode="auto">
          <a:xfrm>
            <a:off x="3562350" y="5930900"/>
            <a:ext cx="6127750" cy="401638"/>
          </a:xfrm>
          <a:custGeom>
            <a:avLst/>
            <a:gdLst>
              <a:gd name="T0" fmla="*/ 0 w 3860"/>
              <a:gd name="T1" fmla="*/ 0 h 253"/>
              <a:gd name="T2" fmla="*/ 675401875 w 3860"/>
              <a:gd name="T3" fmla="*/ 181451476 h 253"/>
              <a:gd name="T4" fmla="*/ 1854835000 w 3860"/>
              <a:gd name="T5" fmla="*/ 393144864 h 253"/>
              <a:gd name="T6" fmla="*/ 2147483647 w 3860"/>
              <a:gd name="T7" fmla="*/ 574596340 h 253"/>
              <a:gd name="T8" fmla="*/ 2147483647 w 3860"/>
              <a:gd name="T9" fmla="*/ 635080166 h 253"/>
              <a:gd name="T10" fmla="*/ 2147483647 w 3860"/>
              <a:gd name="T11" fmla="*/ 554435065 h 253"/>
              <a:gd name="T12" fmla="*/ 2147483647 w 3860"/>
              <a:gd name="T13" fmla="*/ 483870602 h 253"/>
              <a:gd name="T14" fmla="*/ 2147483647 w 3860"/>
              <a:gd name="T15" fmla="*/ 292338489 h 253"/>
              <a:gd name="T16" fmla="*/ 2147483647 w 3860"/>
              <a:gd name="T17" fmla="*/ 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60"/>
              <a:gd name="T28" fmla="*/ 0 h 253"/>
              <a:gd name="T29" fmla="*/ 3860 w 3860"/>
              <a:gd name="T30" fmla="*/ 253 h 2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60" h="253">
                <a:moveTo>
                  <a:pt x="0" y="0"/>
                </a:moveTo>
                <a:cubicBezTo>
                  <a:pt x="72" y="23"/>
                  <a:pt x="145" y="46"/>
                  <a:pt x="268" y="72"/>
                </a:cubicBezTo>
                <a:cubicBezTo>
                  <a:pt x="391" y="98"/>
                  <a:pt x="535" y="130"/>
                  <a:pt x="736" y="156"/>
                </a:cubicBezTo>
                <a:cubicBezTo>
                  <a:pt x="937" y="182"/>
                  <a:pt x="1265" y="212"/>
                  <a:pt x="1476" y="228"/>
                </a:cubicBezTo>
                <a:cubicBezTo>
                  <a:pt x="1687" y="244"/>
                  <a:pt x="1829" y="253"/>
                  <a:pt x="2000" y="252"/>
                </a:cubicBezTo>
                <a:cubicBezTo>
                  <a:pt x="2171" y="251"/>
                  <a:pt x="2377" y="230"/>
                  <a:pt x="2504" y="220"/>
                </a:cubicBezTo>
                <a:cubicBezTo>
                  <a:pt x="2631" y="210"/>
                  <a:pt x="2630" y="209"/>
                  <a:pt x="2764" y="192"/>
                </a:cubicBezTo>
                <a:cubicBezTo>
                  <a:pt x="2898" y="175"/>
                  <a:pt x="3125" y="148"/>
                  <a:pt x="3308" y="116"/>
                </a:cubicBezTo>
                <a:cubicBezTo>
                  <a:pt x="3491" y="84"/>
                  <a:pt x="3771" y="17"/>
                  <a:pt x="3860" y="0"/>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TextBox 8"/>
          <p:cNvSpPr txBox="1"/>
          <p:nvPr/>
        </p:nvSpPr>
        <p:spPr>
          <a:xfrm>
            <a:off x="2493964" y="4259263"/>
            <a:ext cx="7064375" cy="461962"/>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dirty="0">
                <a:solidFill>
                  <a:schemeClr val="bg1"/>
                </a:solidFill>
                <a:cs typeface="+mn-cs"/>
              </a:rPr>
              <a:t>Resulting in additional moment </a:t>
            </a:r>
            <a:r>
              <a:rPr lang="en-US" i="1" dirty="0">
                <a:solidFill>
                  <a:schemeClr val="bg1"/>
                </a:solidFill>
                <a:cs typeface="+mn-cs"/>
              </a:rPr>
              <a:t>P</a:t>
            </a:r>
            <a:r>
              <a:rPr lang="en-US" dirty="0">
                <a:solidFill>
                  <a:schemeClr val="bg1"/>
                </a:solidFill>
                <a:cs typeface="+mn-cs"/>
              </a:rPr>
              <a:t>(</a:t>
            </a:r>
            <a:r>
              <a:rPr lang="en-US" dirty="0">
                <a:solidFill>
                  <a:schemeClr val="bg1"/>
                </a:solidFill>
                <a:latin typeface="Symbol" pitchFamily="18" charset="2"/>
                <a:cs typeface="+mn-cs"/>
              </a:rPr>
              <a:t>d</a:t>
            </a:r>
            <a:r>
              <a:rPr lang="en-US" dirty="0">
                <a:solidFill>
                  <a:schemeClr val="bg1"/>
                </a:solidFill>
                <a:cs typeface="+mn-cs"/>
              </a:rPr>
              <a:t>’)</a:t>
            </a:r>
          </a:p>
        </p:txBody>
      </p:sp>
      <p:sp>
        <p:nvSpPr>
          <p:cNvPr id="12" name="Down Arrow 11"/>
          <p:cNvSpPr/>
          <p:nvPr/>
        </p:nvSpPr>
        <p:spPr>
          <a:xfrm>
            <a:off x="5500689" y="3911600"/>
            <a:ext cx="415925" cy="471488"/>
          </a:xfrm>
          <a:prstGeom prst="downArrow">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Curved Left Arrow 12"/>
          <p:cNvSpPr>
            <a:spLocks noChangeArrowheads="1"/>
          </p:cNvSpPr>
          <p:nvPr/>
        </p:nvSpPr>
        <p:spPr bwMode="auto">
          <a:xfrm flipV="1">
            <a:off x="9074150" y="2698750"/>
            <a:ext cx="1206500" cy="1974850"/>
          </a:xfrm>
          <a:prstGeom prst="curvedLeftArrow">
            <a:avLst>
              <a:gd name="adj1" fmla="val 25000"/>
              <a:gd name="adj2" fmla="val 50007"/>
              <a:gd name="adj3" fmla="val 25000"/>
            </a:avLst>
          </a:prstGeom>
          <a:solidFill>
            <a:schemeClr val="tx1"/>
          </a:solidFill>
          <a:ln w="25400" algn="ctr">
            <a:solidFill>
              <a:schemeClr val="bg1"/>
            </a:solidFill>
            <a:miter lim="800000"/>
            <a:headEnd/>
            <a:tailEnd/>
          </a:ln>
        </p:spPr>
        <p:txBody>
          <a:bodyPr rot="10800000" anchor="ctr"/>
          <a:lstStyle/>
          <a:p>
            <a:pPr algn="ctr">
              <a:defRPr/>
            </a:pPr>
            <a:endParaRPr lang="en-US">
              <a:latin typeface="+mn-lt"/>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
        <p:nvSpPr>
          <p:cNvPr id="72" name="TextBox 71"/>
          <p:cNvSpPr txBox="1"/>
          <p:nvPr/>
        </p:nvSpPr>
        <p:spPr>
          <a:xfrm>
            <a:off x="2452689" y="1639243"/>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Equilibrium is based on DEFORMED GEOMETRY.</a:t>
            </a:r>
          </a:p>
        </p:txBody>
      </p:sp>
      <p:sp>
        <p:nvSpPr>
          <p:cNvPr id="7" name="TextBox 6"/>
          <p:cNvSpPr txBox="1"/>
          <p:nvPr/>
        </p:nvSpPr>
        <p:spPr>
          <a:xfrm>
            <a:off x="2466976" y="2644131"/>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dirty="0">
                <a:solidFill>
                  <a:schemeClr val="bg1"/>
                </a:solidFill>
                <a:cs typeface="Arial" charset="0"/>
              </a:rPr>
              <a:t>This either results in an incremental </a:t>
            </a:r>
            <a:r>
              <a:rPr lang="en-US" dirty="0" err="1">
                <a:solidFill>
                  <a:schemeClr val="bg1"/>
                </a:solidFill>
                <a:cs typeface="Arial" charset="0"/>
              </a:rPr>
              <a:t>failure,or</a:t>
            </a:r>
            <a:r>
              <a:rPr lang="en-US" dirty="0">
                <a:solidFill>
                  <a:schemeClr val="bg1"/>
                </a:solidFill>
                <a:cs typeface="Arial" charset="0"/>
              </a:rPr>
              <a:t> stabilizes. </a:t>
            </a:r>
          </a:p>
        </p:txBody>
      </p:sp>
      <p:sp>
        <p:nvSpPr>
          <p:cNvPr id="6" name="TextBox 5"/>
          <p:cNvSpPr txBox="1"/>
          <p:nvPr/>
        </p:nvSpPr>
        <p:spPr>
          <a:xfrm>
            <a:off x="3964516" y="3418186"/>
            <a:ext cx="3836988"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latin typeface="Symbol" pitchFamily="18" charset="2"/>
                <a:cs typeface="Arial" charset="0"/>
              </a:rPr>
              <a:t>d </a:t>
            </a:r>
            <a:r>
              <a:rPr lang="en-US">
                <a:solidFill>
                  <a:schemeClr val="bg1"/>
                </a:solidFill>
                <a:cs typeface="Arial" charset="0"/>
              </a:rPr>
              <a:t>&gt; </a:t>
            </a:r>
            <a:r>
              <a:rPr lang="en-US">
                <a:solidFill>
                  <a:schemeClr val="bg1"/>
                </a:solidFill>
                <a:latin typeface="Symbol" pitchFamily="18" charset="2"/>
                <a:cs typeface="Arial" charset="0"/>
              </a:rPr>
              <a:t>d</a:t>
            </a:r>
            <a:r>
              <a:rPr lang="en-US" baseline="-25000">
                <a:solidFill>
                  <a:schemeClr val="bg1"/>
                </a:solidFill>
                <a:cs typeface="Arial" charset="0"/>
              </a:rPr>
              <a:t>0</a:t>
            </a:r>
            <a:r>
              <a:rPr lang="en-US">
                <a:solidFill>
                  <a:schemeClr val="bg1"/>
                </a:solidFill>
                <a:cs typeface="Arial" charset="0"/>
              </a:rPr>
              <a:t> and </a:t>
            </a:r>
            <a:r>
              <a:rPr lang="en-US" i="1">
                <a:solidFill>
                  <a:schemeClr val="bg1"/>
                </a:solidFill>
                <a:cs typeface="Arial" charset="0"/>
              </a:rPr>
              <a:t>M </a:t>
            </a:r>
            <a:r>
              <a:rPr lang="en-US">
                <a:solidFill>
                  <a:schemeClr val="bg1"/>
                </a:solidFill>
                <a:cs typeface="Arial" charset="0"/>
              </a:rPr>
              <a:t>&gt; </a:t>
            </a:r>
            <a:r>
              <a:rPr lang="en-US" i="1">
                <a:solidFill>
                  <a:schemeClr val="bg1"/>
                </a:solidFill>
                <a:cs typeface="Arial" charset="0"/>
              </a:rPr>
              <a:t>M</a:t>
            </a:r>
            <a:r>
              <a:rPr lang="en-US" i="1" baseline="-25000">
                <a:solidFill>
                  <a:schemeClr val="bg1"/>
                </a:solidFill>
                <a:cs typeface="Arial" charset="0"/>
              </a:rPr>
              <a:t>0</a:t>
            </a:r>
          </a:p>
        </p:txBody>
      </p:sp>
      <p:sp>
        <p:nvSpPr>
          <p:cNvPr id="9" name="TextBox 8"/>
          <p:cNvSpPr txBox="1"/>
          <p:nvPr/>
        </p:nvSpPr>
        <p:spPr>
          <a:xfrm>
            <a:off x="3964516" y="5556251"/>
            <a:ext cx="3849688"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i="1">
                <a:solidFill>
                  <a:schemeClr val="bg1"/>
                </a:solidFill>
                <a:cs typeface="Arial" charset="0"/>
              </a:rPr>
              <a:t>M </a:t>
            </a:r>
            <a:r>
              <a:rPr lang="en-US">
                <a:solidFill>
                  <a:schemeClr val="bg1"/>
                </a:solidFill>
                <a:cs typeface="Arial" charset="0"/>
              </a:rPr>
              <a:t>= </a:t>
            </a:r>
            <a:r>
              <a:rPr lang="en-US" i="1">
                <a:solidFill>
                  <a:schemeClr val="bg1"/>
                </a:solidFill>
                <a:cs typeface="Arial" charset="0"/>
              </a:rPr>
              <a:t>M</a:t>
            </a:r>
            <a:r>
              <a:rPr lang="en-US" i="1" baseline="-25000">
                <a:solidFill>
                  <a:schemeClr val="bg1"/>
                </a:solidFill>
                <a:cs typeface="Arial" charset="0"/>
              </a:rPr>
              <a:t>0 </a:t>
            </a:r>
            <a:r>
              <a:rPr lang="en-US">
                <a:solidFill>
                  <a:schemeClr val="bg1"/>
                </a:solidFill>
                <a:cs typeface="Arial" charset="0"/>
              </a:rPr>
              <a:t>+ </a:t>
            </a:r>
            <a:r>
              <a:rPr lang="en-US" i="1">
                <a:solidFill>
                  <a:schemeClr val="bg1"/>
                </a:solidFill>
                <a:cs typeface="Arial" charset="0"/>
              </a:rPr>
              <a:t>P</a:t>
            </a:r>
            <a:r>
              <a:rPr lang="en-US">
                <a:solidFill>
                  <a:schemeClr val="bg1"/>
                </a:solidFill>
                <a:latin typeface="Symbol" pitchFamily="18" charset="2"/>
                <a:cs typeface="Arial" charset="0"/>
              </a:rPr>
              <a:t>d</a:t>
            </a:r>
            <a:endParaRPr lang="en-US">
              <a:solidFill>
                <a:schemeClr val="bg1"/>
              </a:solidFill>
              <a:cs typeface="Arial" charset="0"/>
            </a:endParaRPr>
          </a:p>
          <a:p>
            <a:pPr eaLnBrk="0" hangingPunct="0">
              <a:defRPr/>
            </a:pPr>
            <a:r>
              <a:rPr lang="en-US">
                <a:solidFill>
                  <a:schemeClr val="bg1"/>
                </a:solidFill>
                <a:cs typeface="Arial" charset="0"/>
              </a:rPr>
              <a:t>but </a:t>
            </a:r>
            <a:r>
              <a:rPr lang="en-US">
                <a:solidFill>
                  <a:schemeClr val="bg1"/>
                </a:solidFill>
                <a:latin typeface="Symbol" pitchFamily="18" charset="2"/>
                <a:cs typeface="Arial" charset="0"/>
              </a:rPr>
              <a:t>d</a:t>
            </a:r>
            <a:r>
              <a:rPr lang="en-US">
                <a:solidFill>
                  <a:schemeClr val="bg1"/>
                </a:solidFill>
                <a:cs typeface="Arial" charset="0"/>
              </a:rPr>
              <a:t> depends on </a:t>
            </a:r>
            <a:r>
              <a:rPr lang="en-US" i="1">
                <a:solidFill>
                  <a:schemeClr val="bg1"/>
                </a:solidFill>
                <a:cs typeface="Arial" charset="0"/>
              </a:rPr>
              <a:t>M</a:t>
            </a:r>
            <a:r>
              <a:rPr lang="en-US">
                <a:solidFill>
                  <a:schemeClr val="bg1"/>
                </a:solidFill>
                <a:cs typeface="Arial" charset="0"/>
              </a:rPr>
              <a:t>…</a:t>
            </a:r>
          </a:p>
        </p:txBody>
      </p:sp>
      <p:sp>
        <p:nvSpPr>
          <p:cNvPr id="8" name="TextBox 7"/>
          <p:cNvSpPr txBox="1"/>
          <p:nvPr/>
        </p:nvSpPr>
        <p:spPr>
          <a:xfrm>
            <a:off x="3964516" y="4129619"/>
            <a:ext cx="3822700" cy="1225550"/>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dirty="0">
                <a:solidFill>
                  <a:schemeClr val="bg1"/>
                </a:solidFill>
                <a:cs typeface="Times New Roman" pitchFamily="18" charset="0"/>
              </a:rPr>
              <a:t>where </a:t>
            </a:r>
            <a:r>
              <a:rPr lang="en-US" dirty="0">
                <a:solidFill>
                  <a:schemeClr val="bg1"/>
                </a:solidFill>
                <a:latin typeface="Symbol" pitchFamily="18" charset="2"/>
                <a:cs typeface="Arial" charset="0"/>
              </a:rPr>
              <a:t>d</a:t>
            </a:r>
            <a:r>
              <a:rPr lang="en-US" baseline="-25000" dirty="0">
                <a:solidFill>
                  <a:schemeClr val="bg1"/>
                </a:solidFill>
                <a:cs typeface="Arial" charset="0"/>
              </a:rPr>
              <a:t>0</a:t>
            </a:r>
            <a:r>
              <a:rPr lang="en-US" dirty="0">
                <a:solidFill>
                  <a:schemeClr val="bg1"/>
                </a:solidFill>
                <a:cs typeface="Arial" charset="0"/>
              </a:rPr>
              <a:t> and </a:t>
            </a:r>
            <a:r>
              <a:rPr lang="en-US" i="1" dirty="0">
                <a:solidFill>
                  <a:schemeClr val="bg1"/>
                </a:solidFill>
                <a:cs typeface="Arial" charset="0"/>
              </a:rPr>
              <a:t>M</a:t>
            </a:r>
            <a:r>
              <a:rPr lang="en-US" i="1" baseline="-25000" dirty="0">
                <a:solidFill>
                  <a:schemeClr val="bg1"/>
                </a:solidFill>
                <a:cs typeface="Arial" charset="0"/>
              </a:rPr>
              <a:t>0</a:t>
            </a:r>
            <a:r>
              <a:rPr lang="en-US" dirty="0">
                <a:solidFill>
                  <a:schemeClr val="bg1"/>
                </a:solidFill>
                <a:cs typeface="Arial" charset="0"/>
              </a:rPr>
              <a:t> are first order results based on original geometry. </a:t>
            </a:r>
          </a:p>
        </p:txBody>
      </p:sp>
      <p:sp>
        <p:nvSpPr>
          <p:cNvPr id="10" name="Slide Number Placeholder 9"/>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41927166-1F86-4B74-BB05-A1C4D099F041}" type="slidenum">
              <a:rPr lang="en-US" altLang="en-US" sz="1200">
                <a:solidFill>
                  <a:srgbClr val="BCBCBC"/>
                </a:solidFill>
              </a:rPr>
              <a:pPr eaLnBrk="1" hangingPunct="1"/>
              <a:t>14</a:t>
            </a:fld>
            <a:endParaRPr lang="en-US" altLang="en-US" sz="1200">
              <a:solidFill>
                <a:srgbClr val="BCBCBC"/>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
        <p:nvSpPr>
          <p:cNvPr id="72" name="TextBox 71"/>
          <p:cNvSpPr txBox="1"/>
          <p:nvPr/>
        </p:nvSpPr>
        <p:spPr>
          <a:xfrm>
            <a:off x="2554288" y="1635126"/>
            <a:ext cx="7188200"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When considering a frame with loads applied at joints the same principles can be applied.</a:t>
            </a:r>
          </a:p>
        </p:txBody>
      </p:sp>
      <p:sp>
        <p:nvSpPr>
          <p:cNvPr id="7" name="TextBox 6"/>
          <p:cNvSpPr txBox="1"/>
          <p:nvPr/>
        </p:nvSpPr>
        <p:spPr>
          <a:xfrm>
            <a:off x="2554288" y="2930526"/>
            <a:ext cx="7188200"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In these cases, we define joint deflections as </a:t>
            </a:r>
            <a:r>
              <a:rPr lang="en-US">
                <a:solidFill>
                  <a:schemeClr val="bg1"/>
                </a:solidFill>
                <a:latin typeface="Symbol" pitchFamily="18" charset="2"/>
                <a:cs typeface="Arial" charset="0"/>
              </a:rPr>
              <a:t>D</a:t>
            </a:r>
            <a:r>
              <a:rPr lang="en-US">
                <a:solidFill>
                  <a:schemeClr val="bg1"/>
                </a:solidFill>
                <a:cs typeface="Arial" charset="0"/>
              </a:rPr>
              <a:t>, with </a:t>
            </a:r>
            <a:r>
              <a:rPr lang="en-US">
                <a:solidFill>
                  <a:schemeClr val="bg1"/>
                </a:solidFill>
                <a:latin typeface="Symbol" pitchFamily="18" charset="2"/>
                <a:cs typeface="Arial" charset="0"/>
              </a:rPr>
              <a:t>D</a:t>
            </a:r>
            <a:r>
              <a:rPr lang="en-US" baseline="-25000">
                <a:solidFill>
                  <a:schemeClr val="bg1"/>
                </a:solidFill>
                <a:cs typeface="Arial" charset="0"/>
              </a:rPr>
              <a:t>0</a:t>
            </a:r>
            <a:r>
              <a:rPr lang="en-US">
                <a:solidFill>
                  <a:schemeClr val="bg1"/>
                </a:solidFill>
                <a:cs typeface="Arial" charset="0"/>
              </a:rPr>
              <a:t> being the first order joint deflection.</a:t>
            </a:r>
          </a:p>
        </p:txBody>
      </p:sp>
      <p:sp>
        <p:nvSpPr>
          <p:cNvPr id="5" name="Slide Number Placeholder 4"/>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1B176A05-1E0C-4BDF-9C0E-EA1AE47A64C0}" type="slidenum">
              <a:rPr lang="en-US" altLang="en-US" sz="1200">
                <a:solidFill>
                  <a:srgbClr val="BCBCBC"/>
                </a:solidFill>
              </a:rPr>
              <a:pPr eaLnBrk="1" hangingPunct="1"/>
              <a:t>15</a:t>
            </a:fld>
            <a:endParaRPr lang="en-US" altLang="en-US" sz="1200">
              <a:solidFill>
                <a:srgbClr val="BCBCBC"/>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6" name="Rectangle 35"/>
          <p:cNvSpPr/>
          <p:nvPr/>
        </p:nvSpPr>
        <p:spPr bwMode="auto">
          <a:xfrm>
            <a:off x="2714625" y="1593851"/>
            <a:ext cx="7473950" cy="4918075"/>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extBox 1"/>
          <p:cNvSpPr txBox="1"/>
          <p:nvPr/>
        </p:nvSpPr>
        <p:spPr>
          <a:xfrm>
            <a:off x="2700339" y="1576388"/>
            <a:ext cx="7483475" cy="4938712"/>
          </a:xfrm>
          <a:prstGeom prst="rect">
            <a:avLst/>
          </a:prstGeom>
          <a:solidFill>
            <a:schemeClr val="tx1">
              <a:lumMod val="95000"/>
              <a:alpha val="62000"/>
            </a:schemeClr>
          </a:solidFill>
          <a:ln w="38100" cap="flat">
            <a:solidFill>
              <a:schemeClr val="bg1"/>
            </a:solidFill>
            <a:bevel/>
          </a:ln>
        </p:spPr>
        <p:txBody>
          <a:bodyPr anchor="ctr" anchorCtr="1"/>
          <a:lstStyle/>
          <a:p>
            <a:pPr>
              <a:defRPr/>
            </a:pPr>
            <a:endParaRPr lang="en-US">
              <a:solidFill>
                <a:schemeClr val="bg1"/>
              </a:solidFill>
            </a:endParaRPr>
          </a:p>
        </p:txBody>
      </p:sp>
      <p:sp>
        <p:nvSpPr>
          <p:cNvPr id="17413" name="AutoShape 113"/>
          <p:cNvSpPr>
            <a:spLocks noChangeArrowheads="1"/>
          </p:cNvSpPr>
          <p:nvPr/>
        </p:nvSpPr>
        <p:spPr bwMode="auto">
          <a:xfrm>
            <a:off x="7361239" y="5999164"/>
            <a:ext cx="396875" cy="331787"/>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7414" name="Line 115"/>
          <p:cNvSpPr>
            <a:spLocks noChangeShapeType="1"/>
          </p:cNvSpPr>
          <p:nvPr/>
        </p:nvSpPr>
        <p:spPr bwMode="auto">
          <a:xfrm>
            <a:off x="3438526" y="6342063"/>
            <a:ext cx="522922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5" name="AutoShape 113"/>
          <p:cNvSpPr>
            <a:spLocks noChangeArrowheads="1"/>
          </p:cNvSpPr>
          <p:nvPr/>
        </p:nvSpPr>
        <p:spPr bwMode="auto">
          <a:xfrm>
            <a:off x="4064001" y="5984875"/>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
        <p:nvSpPr>
          <p:cNvPr id="39" name="Slide Number Placeholder 38"/>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14E10BD8-1DC0-4E2D-A5E7-764A476B13EA}" type="slidenum">
              <a:rPr lang="en-US" altLang="en-US" sz="1200">
                <a:solidFill>
                  <a:srgbClr val="BCBCBC"/>
                </a:solidFill>
              </a:rPr>
              <a:pPr eaLnBrk="1" hangingPunct="1"/>
              <a:t>16</a:t>
            </a:fld>
            <a:endParaRPr lang="en-US" altLang="en-US" sz="1200">
              <a:solidFill>
                <a:srgbClr val="BCBCBC"/>
              </a:solidFill>
            </a:endParaRPr>
          </a:p>
        </p:txBody>
      </p:sp>
      <p:cxnSp>
        <p:nvCxnSpPr>
          <p:cNvPr id="37" name="Straight Arrow Connector 36"/>
          <p:cNvCxnSpPr/>
          <p:nvPr/>
        </p:nvCxnSpPr>
        <p:spPr bwMode="auto">
          <a:xfrm rot="5400000">
            <a:off x="3866357" y="3053557"/>
            <a:ext cx="788987"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bwMode="auto">
          <a:xfrm rot="16200000" flipH="1">
            <a:off x="7159626" y="3052763"/>
            <a:ext cx="788987" cy="1588"/>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7420" name="TextBox 68"/>
          <p:cNvSpPr txBox="1">
            <a:spLocks noChangeArrowheads="1"/>
          </p:cNvSpPr>
          <p:nvPr/>
        </p:nvSpPr>
        <p:spPr bwMode="auto">
          <a:xfrm>
            <a:off x="4411664" y="26241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17421" name="TextBox 69"/>
          <p:cNvSpPr txBox="1">
            <a:spLocks noChangeArrowheads="1"/>
          </p:cNvSpPr>
          <p:nvPr/>
        </p:nvSpPr>
        <p:spPr bwMode="auto">
          <a:xfrm>
            <a:off x="7708901" y="265112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17422" name="Freeform 48"/>
          <p:cNvSpPr>
            <a:spLocks/>
          </p:cNvSpPr>
          <p:nvPr/>
        </p:nvSpPr>
        <p:spPr bwMode="auto">
          <a:xfrm>
            <a:off x="4262438" y="3448051"/>
            <a:ext cx="3300412" cy="2543175"/>
          </a:xfrm>
          <a:custGeom>
            <a:avLst/>
            <a:gdLst>
              <a:gd name="T0" fmla="*/ 0 w 2079"/>
              <a:gd name="T1" fmla="*/ 2147483647 h 1602"/>
              <a:gd name="T2" fmla="*/ 0 w 2079"/>
              <a:gd name="T3" fmla="*/ 0 h 1602"/>
              <a:gd name="T4" fmla="*/ 2147483647 w 2079"/>
              <a:gd name="T5" fmla="*/ 0 h 1602"/>
              <a:gd name="T6" fmla="*/ 2147483647 w 2079"/>
              <a:gd name="T7" fmla="*/ 2147483647 h 1602"/>
              <a:gd name="T8" fmla="*/ 0 60000 65536"/>
              <a:gd name="T9" fmla="*/ 0 60000 65536"/>
              <a:gd name="T10" fmla="*/ 0 60000 65536"/>
              <a:gd name="T11" fmla="*/ 0 60000 65536"/>
              <a:gd name="T12" fmla="*/ 0 w 2079"/>
              <a:gd name="T13" fmla="*/ 0 h 1602"/>
              <a:gd name="T14" fmla="*/ 2079 w 2079"/>
              <a:gd name="T15" fmla="*/ 1602 h 1602"/>
            </a:gdLst>
            <a:ahLst/>
            <a:cxnLst>
              <a:cxn ang="T8">
                <a:pos x="T0" y="T1"/>
              </a:cxn>
              <a:cxn ang="T9">
                <a:pos x="T2" y="T3"/>
              </a:cxn>
              <a:cxn ang="T10">
                <a:pos x="T4" y="T5"/>
              </a:cxn>
              <a:cxn ang="T11">
                <a:pos x="T6" y="T7"/>
              </a:cxn>
            </a:cxnLst>
            <a:rect l="T12" t="T13" r="T14" b="T15"/>
            <a:pathLst>
              <a:path w="2079" h="1602">
                <a:moveTo>
                  <a:pt x="0" y="1593"/>
                </a:moveTo>
                <a:lnTo>
                  <a:pt x="0" y="0"/>
                </a:lnTo>
                <a:lnTo>
                  <a:pt x="2079" y="0"/>
                </a:lnTo>
                <a:lnTo>
                  <a:pt x="2079" y="1602"/>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6" name="Rectangle 35"/>
          <p:cNvSpPr/>
          <p:nvPr/>
        </p:nvSpPr>
        <p:spPr bwMode="auto">
          <a:xfrm>
            <a:off x="2714625" y="1593851"/>
            <a:ext cx="7473950" cy="4918075"/>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extBox 1"/>
          <p:cNvSpPr txBox="1"/>
          <p:nvPr/>
        </p:nvSpPr>
        <p:spPr>
          <a:xfrm>
            <a:off x="2700339" y="1576388"/>
            <a:ext cx="7483475" cy="4938712"/>
          </a:xfrm>
          <a:prstGeom prst="rect">
            <a:avLst/>
          </a:prstGeom>
          <a:solidFill>
            <a:schemeClr val="tx1">
              <a:lumMod val="95000"/>
              <a:alpha val="62000"/>
            </a:schemeClr>
          </a:solidFill>
          <a:ln w="38100" cap="flat">
            <a:solidFill>
              <a:schemeClr val="bg1"/>
            </a:solidFill>
            <a:bevel/>
          </a:ln>
        </p:spPr>
        <p:txBody>
          <a:bodyPr anchor="ctr" anchorCtr="1"/>
          <a:lstStyle/>
          <a:p>
            <a:pPr>
              <a:defRPr/>
            </a:pPr>
            <a:endParaRPr lang="en-US">
              <a:solidFill>
                <a:schemeClr val="bg1"/>
              </a:solidFill>
            </a:endParaRPr>
          </a:p>
        </p:txBody>
      </p:sp>
      <p:sp>
        <p:nvSpPr>
          <p:cNvPr id="18437" name="AutoShape 113"/>
          <p:cNvSpPr>
            <a:spLocks noChangeArrowheads="1"/>
          </p:cNvSpPr>
          <p:nvPr/>
        </p:nvSpPr>
        <p:spPr bwMode="auto">
          <a:xfrm>
            <a:off x="7361239" y="5999164"/>
            <a:ext cx="396875" cy="331787"/>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8438" name="Line 115"/>
          <p:cNvSpPr>
            <a:spLocks noChangeShapeType="1"/>
          </p:cNvSpPr>
          <p:nvPr/>
        </p:nvSpPr>
        <p:spPr bwMode="auto">
          <a:xfrm>
            <a:off x="3438526" y="6342063"/>
            <a:ext cx="522922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39" name="AutoShape 113"/>
          <p:cNvSpPr>
            <a:spLocks noChangeArrowheads="1"/>
          </p:cNvSpPr>
          <p:nvPr/>
        </p:nvSpPr>
        <p:spPr bwMode="auto">
          <a:xfrm>
            <a:off x="4064001" y="5984875"/>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39" name="Slide Number Placeholder 38"/>
          <p:cNvSpPr txBox="1">
            <a:spLocks noGrp="1"/>
          </p:cNvSpPr>
          <p:nvPr/>
        </p:nvSpPr>
        <p:spPr>
          <a:xfrm>
            <a:off x="11015133" y="64166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2B40853D-19E6-41D6-88C8-6F641CCBAB7E}" type="slidenum">
              <a:rPr lang="en-US" altLang="en-US" sz="1200">
                <a:solidFill>
                  <a:srgbClr val="BCBCBC"/>
                </a:solidFill>
              </a:rPr>
              <a:pPr algn="r" eaLnBrk="1" hangingPunct="1"/>
              <a:t>17</a:t>
            </a:fld>
            <a:endParaRPr lang="en-US" altLang="en-US" sz="1200" dirty="0">
              <a:solidFill>
                <a:srgbClr val="BCBCBC"/>
              </a:solidFill>
            </a:endParaRPr>
          </a:p>
        </p:txBody>
      </p:sp>
      <p:cxnSp>
        <p:nvCxnSpPr>
          <p:cNvPr id="37" name="Straight Arrow Connector 36"/>
          <p:cNvCxnSpPr/>
          <p:nvPr/>
        </p:nvCxnSpPr>
        <p:spPr bwMode="auto">
          <a:xfrm rot="5400000">
            <a:off x="4533107" y="3034507"/>
            <a:ext cx="788987"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bwMode="auto">
          <a:xfrm rot="16200000" flipH="1">
            <a:off x="7807326" y="3033713"/>
            <a:ext cx="788987" cy="1588"/>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443" name="TextBox 68"/>
          <p:cNvSpPr txBox="1">
            <a:spLocks noChangeArrowheads="1"/>
          </p:cNvSpPr>
          <p:nvPr/>
        </p:nvSpPr>
        <p:spPr bwMode="auto">
          <a:xfrm>
            <a:off x="5078414" y="260508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18444" name="TextBox 69"/>
          <p:cNvSpPr txBox="1">
            <a:spLocks noChangeArrowheads="1"/>
          </p:cNvSpPr>
          <p:nvPr/>
        </p:nvSpPr>
        <p:spPr bwMode="auto">
          <a:xfrm>
            <a:off x="8356601" y="263207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18445" name="Freeform 14"/>
          <p:cNvSpPr>
            <a:spLocks/>
          </p:cNvSpPr>
          <p:nvPr/>
        </p:nvSpPr>
        <p:spPr bwMode="auto">
          <a:xfrm>
            <a:off x="4262438" y="3448051"/>
            <a:ext cx="3300412" cy="2543175"/>
          </a:xfrm>
          <a:custGeom>
            <a:avLst/>
            <a:gdLst>
              <a:gd name="T0" fmla="*/ 0 w 2079"/>
              <a:gd name="T1" fmla="*/ 2147483647 h 1602"/>
              <a:gd name="T2" fmla="*/ 0 w 2079"/>
              <a:gd name="T3" fmla="*/ 0 h 1602"/>
              <a:gd name="T4" fmla="*/ 2147483647 w 2079"/>
              <a:gd name="T5" fmla="*/ 0 h 1602"/>
              <a:gd name="T6" fmla="*/ 2147483647 w 2079"/>
              <a:gd name="T7" fmla="*/ 2147483647 h 1602"/>
              <a:gd name="T8" fmla="*/ 0 60000 65536"/>
              <a:gd name="T9" fmla="*/ 0 60000 65536"/>
              <a:gd name="T10" fmla="*/ 0 60000 65536"/>
              <a:gd name="T11" fmla="*/ 0 60000 65536"/>
              <a:gd name="T12" fmla="*/ 0 w 2079"/>
              <a:gd name="T13" fmla="*/ 0 h 1602"/>
              <a:gd name="T14" fmla="*/ 2079 w 2079"/>
              <a:gd name="T15" fmla="*/ 1602 h 1602"/>
            </a:gdLst>
            <a:ahLst/>
            <a:cxnLst>
              <a:cxn ang="T8">
                <a:pos x="T0" y="T1"/>
              </a:cxn>
              <a:cxn ang="T9">
                <a:pos x="T2" y="T3"/>
              </a:cxn>
              <a:cxn ang="T10">
                <a:pos x="T4" y="T5"/>
              </a:cxn>
              <a:cxn ang="T11">
                <a:pos x="T6" y="T7"/>
              </a:cxn>
            </a:cxnLst>
            <a:rect l="T12" t="T13" r="T14" b="T15"/>
            <a:pathLst>
              <a:path w="2079" h="1602">
                <a:moveTo>
                  <a:pt x="0" y="1593"/>
                </a:moveTo>
                <a:lnTo>
                  <a:pt x="0" y="0"/>
                </a:lnTo>
                <a:lnTo>
                  <a:pt x="2079" y="0"/>
                </a:lnTo>
                <a:lnTo>
                  <a:pt x="2079" y="1602"/>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446" name="TextBox 68"/>
          <p:cNvSpPr txBox="1">
            <a:spLocks noChangeArrowheads="1"/>
          </p:cNvSpPr>
          <p:nvPr/>
        </p:nvSpPr>
        <p:spPr bwMode="auto">
          <a:xfrm>
            <a:off x="3273426" y="299085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cxnSp>
        <p:nvCxnSpPr>
          <p:cNvPr id="47" name="Straight Arrow Connector 46"/>
          <p:cNvCxnSpPr/>
          <p:nvPr/>
        </p:nvCxnSpPr>
        <p:spPr bwMode="auto">
          <a:xfrm>
            <a:off x="3454400" y="3449638"/>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448" name="Freeform 137"/>
          <p:cNvSpPr>
            <a:spLocks/>
          </p:cNvSpPr>
          <p:nvPr/>
        </p:nvSpPr>
        <p:spPr bwMode="auto">
          <a:xfrm>
            <a:off x="4268789" y="3429001"/>
            <a:ext cx="649287"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449" name="Freeform 138"/>
          <p:cNvSpPr>
            <a:spLocks/>
          </p:cNvSpPr>
          <p:nvPr/>
        </p:nvSpPr>
        <p:spPr bwMode="auto">
          <a:xfrm>
            <a:off x="4932364" y="3365500"/>
            <a:ext cx="3254375" cy="236538"/>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450" name="Freeform 137"/>
          <p:cNvSpPr>
            <a:spLocks/>
          </p:cNvSpPr>
          <p:nvPr/>
        </p:nvSpPr>
        <p:spPr bwMode="auto">
          <a:xfrm>
            <a:off x="7553325" y="3429001"/>
            <a:ext cx="647700"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451" name="Line 20"/>
          <p:cNvSpPr>
            <a:spLocks noChangeShapeType="1"/>
          </p:cNvSpPr>
          <p:nvPr/>
        </p:nvSpPr>
        <p:spPr bwMode="auto">
          <a:xfrm flipV="1">
            <a:off x="4262438" y="2109789"/>
            <a:ext cx="0" cy="12477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2" name="Line 21"/>
          <p:cNvSpPr>
            <a:spLocks noChangeShapeType="1"/>
          </p:cNvSpPr>
          <p:nvPr/>
        </p:nvSpPr>
        <p:spPr bwMode="auto">
          <a:xfrm flipV="1">
            <a:off x="4924425" y="2109788"/>
            <a:ext cx="0" cy="4762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3" name="Line 22"/>
          <p:cNvSpPr>
            <a:spLocks noChangeShapeType="1"/>
          </p:cNvSpPr>
          <p:nvPr/>
        </p:nvSpPr>
        <p:spPr bwMode="auto">
          <a:xfrm>
            <a:off x="4262439" y="2352675"/>
            <a:ext cx="661987"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4" name="Line 24"/>
          <p:cNvSpPr>
            <a:spLocks noChangeShapeType="1"/>
          </p:cNvSpPr>
          <p:nvPr/>
        </p:nvSpPr>
        <p:spPr bwMode="auto">
          <a:xfrm flipH="1">
            <a:off x="3602039" y="2351088"/>
            <a:ext cx="661987" cy="0"/>
          </a:xfrm>
          <a:prstGeom prst="line">
            <a:avLst/>
          </a:prstGeom>
          <a:noFill/>
          <a:ln w="28575">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18455" name="Line 25"/>
          <p:cNvSpPr>
            <a:spLocks noChangeShapeType="1"/>
          </p:cNvSpPr>
          <p:nvPr/>
        </p:nvSpPr>
        <p:spPr bwMode="auto">
          <a:xfrm>
            <a:off x="4919664" y="2352675"/>
            <a:ext cx="638175" cy="0"/>
          </a:xfrm>
          <a:prstGeom prst="line">
            <a:avLst/>
          </a:prstGeom>
          <a:noFill/>
          <a:ln w="28575">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18456" name="Text Box 161"/>
          <p:cNvSpPr txBox="1">
            <a:spLocks noChangeArrowheads="1"/>
          </p:cNvSpPr>
          <p:nvPr/>
        </p:nvSpPr>
        <p:spPr bwMode="auto">
          <a:xfrm>
            <a:off x="4395789" y="1908175"/>
            <a:ext cx="5667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6" name="Rectangle 35"/>
          <p:cNvSpPr/>
          <p:nvPr/>
        </p:nvSpPr>
        <p:spPr bwMode="auto">
          <a:xfrm>
            <a:off x="2714625" y="1593851"/>
            <a:ext cx="7473950" cy="4918075"/>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extBox 1"/>
          <p:cNvSpPr txBox="1"/>
          <p:nvPr/>
        </p:nvSpPr>
        <p:spPr>
          <a:xfrm>
            <a:off x="2705100" y="1573214"/>
            <a:ext cx="7483475" cy="4938712"/>
          </a:xfrm>
          <a:prstGeom prst="rect">
            <a:avLst/>
          </a:prstGeom>
          <a:solidFill>
            <a:schemeClr val="tx1">
              <a:lumMod val="95000"/>
              <a:alpha val="62000"/>
            </a:schemeClr>
          </a:solidFill>
          <a:ln w="38100" cap="flat">
            <a:solidFill>
              <a:schemeClr val="bg1"/>
            </a:solidFill>
            <a:bevel/>
          </a:ln>
        </p:spPr>
        <p:txBody>
          <a:bodyPr anchor="ctr" anchorCtr="1"/>
          <a:lstStyle/>
          <a:p>
            <a:pPr>
              <a:defRPr/>
            </a:pPr>
            <a:endParaRPr lang="en-US">
              <a:solidFill>
                <a:schemeClr val="bg1"/>
              </a:solidFill>
            </a:endParaRPr>
          </a:p>
        </p:txBody>
      </p:sp>
      <p:sp>
        <p:nvSpPr>
          <p:cNvPr id="19461" name="AutoShape 113"/>
          <p:cNvSpPr>
            <a:spLocks noChangeArrowheads="1"/>
          </p:cNvSpPr>
          <p:nvPr/>
        </p:nvSpPr>
        <p:spPr bwMode="auto">
          <a:xfrm>
            <a:off x="7361239" y="5999164"/>
            <a:ext cx="396875" cy="331787"/>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9462" name="Line 115"/>
          <p:cNvSpPr>
            <a:spLocks noChangeShapeType="1"/>
          </p:cNvSpPr>
          <p:nvPr/>
        </p:nvSpPr>
        <p:spPr bwMode="auto">
          <a:xfrm>
            <a:off x="3438526" y="6342063"/>
            <a:ext cx="522922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63" name="AutoShape 113"/>
          <p:cNvSpPr>
            <a:spLocks noChangeArrowheads="1"/>
          </p:cNvSpPr>
          <p:nvPr/>
        </p:nvSpPr>
        <p:spPr bwMode="auto">
          <a:xfrm>
            <a:off x="4064001" y="5984875"/>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39" name="Slide Number Placeholder 38"/>
          <p:cNvSpPr txBox="1">
            <a:spLocks noGrp="1"/>
          </p:cNvSpPr>
          <p:nvPr/>
        </p:nvSpPr>
        <p:spPr>
          <a:xfrm>
            <a:off x="11074400" y="6437844"/>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C424DB1A-9373-4DB0-A71B-EDF64C9A4E0B}" type="slidenum">
              <a:rPr lang="en-US" altLang="en-US" sz="1200">
                <a:solidFill>
                  <a:srgbClr val="BCBCBC"/>
                </a:solidFill>
              </a:rPr>
              <a:pPr algn="r" eaLnBrk="1" hangingPunct="1"/>
              <a:t>18</a:t>
            </a:fld>
            <a:endParaRPr lang="en-US" altLang="en-US" sz="1200" dirty="0">
              <a:solidFill>
                <a:srgbClr val="BCBCBC"/>
              </a:solidFill>
            </a:endParaRPr>
          </a:p>
        </p:txBody>
      </p:sp>
      <p:cxnSp>
        <p:nvCxnSpPr>
          <p:cNvPr id="37" name="Straight Arrow Connector 36"/>
          <p:cNvCxnSpPr/>
          <p:nvPr/>
        </p:nvCxnSpPr>
        <p:spPr bwMode="auto">
          <a:xfrm rot="5400000">
            <a:off x="4866482" y="3024982"/>
            <a:ext cx="788987"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bwMode="auto">
          <a:xfrm rot="16200000" flipH="1">
            <a:off x="8140701" y="3024188"/>
            <a:ext cx="788987" cy="1588"/>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9467" name="TextBox 68"/>
          <p:cNvSpPr txBox="1">
            <a:spLocks noChangeArrowheads="1"/>
          </p:cNvSpPr>
          <p:nvPr/>
        </p:nvSpPr>
        <p:spPr bwMode="auto">
          <a:xfrm>
            <a:off x="5411789" y="259556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19468" name="TextBox 69"/>
          <p:cNvSpPr txBox="1">
            <a:spLocks noChangeArrowheads="1"/>
          </p:cNvSpPr>
          <p:nvPr/>
        </p:nvSpPr>
        <p:spPr bwMode="auto">
          <a:xfrm>
            <a:off x="8689976" y="262255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19469" name="Freeform 14"/>
          <p:cNvSpPr>
            <a:spLocks/>
          </p:cNvSpPr>
          <p:nvPr/>
        </p:nvSpPr>
        <p:spPr bwMode="auto">
          <a:xfrm>
            <a:off x="4262438" y="3448051"/>
            <a:ext cx="3300412" cy="2543175"/>
          </a:xfrm>
          <a:custGeom>
            <a:avLst/>
            <a:gdLst>
              <a:gd name="T0" fmla="*/ 0 w 2079"/>
              <a:gd name="T1" fmla="*/ 2147483647 h 1602"/>
              <a:gd name="T2" fmla="*/ 0 w 2079"/>
              <a:gd name="T3" fmla="*/ 0 h 1602"/>
              <a:gd name="T4" fmla="*/ 2147483647 w 2079"/>
              <a:gd name="T5" fmla="*/ 0 h 1602"/>
              <a:gd name="T6" fmla="*/ 2147483647 w 2079"/>
              <a:gd name="T7" fmla="*/ 2147483647 h 1602"/>
              <a:gd name="T8" fmla="*/ 0 60000 65536"/>
              <a:gd name="T9" fmla="*/ 0 60000 65536"/>
              <a:gd name="T10" fmla="*/ 0 60000 65536"/>
              <a:gd name="T11" fmla="*/ 0 60000 65536"/>
              <a:gd name="T12" fmla="*/ 0 w 2079"/>
              <a:gd name="T13" fmla="*/ 0 h 1602"/>
              <a:gd name="T14" fmla="*/ 2079 w 2079"/>
              <a:gd name="T15" fmla="*/ 1602 h 1602"/>
            </a:gdLst>
            <a:ahLst/>
            <a:cxnLst>
              <a:cxn ang="T8">
                <a:pos x="T0" y="T1"/>
              </a:cxn>
              <a:cxn ang="T9">
                <a:pos x="T2" y="T3"/>
              </a:cxn>
              <a:cxn ang="T10">
                <a:pos x="T4" y="T5"/>
              </a:cxn>
              <a:cxn ang="T11">
                <a:pos x="T6" y="T7"/>
              </a:cxn>
            </a:cxnLst>
            <a:rect l="T12" t="T13" r="T14" b="T15"/>
            <a:pathLst>
              <a:path w="2079" h="1602">
                <a:moveTo>
                  <a:pt x="0" y="1593"/>
                </a:moveTo>
                <a:lnTo>
                  <a:pt x="0" y="0"/>
                </a:lnTo>
                <a:lnTo>
                  <a:pt x="2079" y="0"/>
                </a:lnTo>
                <a:lnTo>
                  <a:pt x="2079" y="1602"/>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70" name="TextBox 68"/>
          <p:cNvSpPr txBox="1">
            <a:spLocks noChangeArrowheads="1"/>
          </p:cNvSpPr>
          <p:nvPr/>
        </p:nvSpPr>
        <p:spPr bwMode="auto">
          <a:xfrm>
            <a:off x="3273426" y="299085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cxnSp>
        <p:nvCxnSpPr>
          <p:cNvPr id="47" name="Straight Arrow Connector 46"/>
          <p:cNvCxnSpPr/>
          <p:nvPr/>
        </p:nvCxnSpPr>
        <p:spPr bwMode="auto">
          <a:xfrm>
            <a:off x="3454400" y="3449638"/>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9472" name="Freeform 137"/>
          <p:cNvSpPr>
            <a:spLocks/>
          </p:cNvSpPr>
          <p:nvPr/>
        </p:nvSpPr>
        <p:spPr bwMode="auto">
          <a:xfrm>
            <a:off x="4268789" y="3429001"/>
            <a:ext cx="649287"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73" name="Freeform 138"/>
          <p:cNvSpPr>
            <a:spLocks/>
          </p:cNvSpPr>
          <p:nvPr/>
        </p:nvSpPr>
        <p:spPr bwMode="auto">
          <a:xfrm>
            <a:off x="4932364" y="3365500"/>
            <a:ext cx="3254375" cy="236538"/>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74" name="Freeform 137"/>
          <p:cNvSpPr>
            <a:spLocks/>
          </p:cNvSpPr>
          <p:nvPr/>
        </p:nvSpPr>
        <p:spPr bwMode="auto">
          <a:xfrm>
            <a:off x="7553325" y="3429001"/>
            <a:ext cx="647700"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75" name="Line 20"/>
          <p:cNvSpPr>
            <a:spLocks noChangeShapeType="1"/>
          </p:cNvSpPr>
          <p:nvPr/>
        </p:nvSpPr>
        <p:spPr bwMode="auto">
          <a:xfrm flipV="1">
            <a:off x="4262438" y="1681163"/>
            <a:ext cx="0" cy="16764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76" name="Line 21"/>
          <p:cNvSpPr>
            <a:spLocks noChangeShapeType="1"/>
          </p:cNvSpPr>
          <p:nvPr/>
        </p:nvSpPr>
        <p:spPr bwMode="auto">
          <a:xfrm flipV="1">
            <a:off x="4924425" y="2109788"/>
            <a:ext cx="0" cy="4762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77" name="Line 22"/>
          <p:cNvSpPr>
            <a:spLocks noChangeShapeType="1"/>
          </p:cNvSpPr>
          <p:nvPr/>
        </p:nvSpPr>
        <p:spPr bwMode="auto">
          <a:xfrm>
            <a:off x="4262438" y="2352675"/>
            <a:ext cx="99060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78" name="Line 23"/>
          <p:cNvSpPr>
            <a:spLocks noChangeShapeType="1"/>
          </p:cNvSpPr>
          <p:nvPr/>
        </p:nvSpPr>
        <p:spPr bwMode="auto">
          <a:xfrm flipH="1">
            <a:off x="3598864" y="2351088"/>
            <a:ext cx="661987" cy="0"/>
          </a:xfrm>
          <a:prstGeom prst="line">
            <a:avLst/>
          </a:prstGeom>
          <a:noFill/>
          <a:ln w="28575">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19479" name="Line 24"/>
          <p:cNvSpPr>
            <a:spLocks noChangeShapeType="1"/>
          </p:cNvSpPr>
          <p:nvPr/>
        </p:nvSpPr>
        <p:spPr bwMode="auto">
          <a:xfrm>
            <a:off x="5257801" y="2352675"/>
            <a:ext cx="638175" cy="0"/>
          </a:xfrm>
          <a:prstGeom prst="line">
            <a:avLst/>
          </a:prstGeom>
          <a:noFill/>
          <a:ln w="28575">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19480" name="Text Box 161"/>
          <p:cNvSpPr txBox="1">
            <a:spLocks noChangeArrowheads="1"/>
          </p:cNvSpPr>
          <p:nvPr/>
        </p:nvSpPr>
        <p:spPr bwMode="auto">
          <a:xfrm>
            <a:off x="4395789" y="1908175"/>
            <a:ext cx="5667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19481" name="Freeform 137"/>
          <p:cNvSpPr>
            <a:spLocks/>
          </p:cNvSpPr>
          <p:nvPr/>
        </p:nvSpPr>
        <p:spPr bwMode="auto">
          <a:xfrm>
            <a:off x="7566025" y="3443289"/>
            <a:ext cx="992188"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82" name="Freeform 138"/>
          <p:cNvSpPr>
            <a:spLocks/>
          </p:cNvSpPr>
          <p:nvPr/>
        </p:nvSpPr>
        <p:spPr bwMode="auto">
          <a:xfrm>
            <a:off x="5264151" y="3297238"/>
            <a:ext cx="3394075" cy="360362"/>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83" name="Freeform 137"/>
          <p:cNvSpPr>
            <a:spLocks/>
          </p:cNvSpPr>
          <p:nvPr/>
        </p:nvSpPr>
        <p:spPr bwMode="auto">
          <a:xfrm>
            <a:off x="4268789" y="3429001"/>
            <a:ext cx="992187"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84" name="Line 29"/>
          <p:cNvSpPr>
            <a:spLocks noChangeShapeType="1"/>
          </p:cNvSpPr>
          <p:nvPr/>
        </p:nvSpPr>
        <p:spPr bwMode="auto">
          <a:xfrm flipV="1">
            <a:off x="5257800" y="1671638"/>
            <a:ext cx="0" cy="900112"/>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85" name="Text Box 161"/>
          <p:cNvSpPr txBox="1">
            <a:spLocks noChangeArrowheads="1"/>
          </p:cNvSpPr>
          <p:nvPr/>
        </p:nvSpPr>
        <p:spPr bwMode="auto">
          <a:xfrm>
            <a:off x="4895850" y="1912938"/>
            <a:ext cx="528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19486" name="Oval 31"/>
          <p:cNvSpPr>
            <a:spLocks noChangeArrowheads="1"/>
          </p:cNvSpPr>
          <p:nvPr/>
        </p:nvSpPr>
        <p:spPr bwMode="auto">
          <a:xfrm>
            <a:off x="4883150" y="2309813"/>
            <a:ext cx="88900" cy="88900"/>
          </a:xfrm>
          <a:prstGeom prst="ellipse">
            <a:avLst/>
          </a:prstGeom>
          <a:solidFill>
            <a:schemeClr val="bg1"/>
          </a:solidFill>
          <a:ln w="9525">
            <a:solidFill>
              <a:schemeClr val="bg1"/>
            </a:solidFill>
            <a:round/>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9487" name="Line 35"/>
          <p:cNvSpPr>
            <a:spLocks noChangeShapeType="1"/>
          </p:cNvSpPr>
          <p:nvPr/>
        </p:nvSpPr>
        <p:spPr bwMode="auto">
          <a:xfrm>
            <a:off x="4271963" y="1914525"/>
            <a:ext cx="99060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88" name="Line 36"/>
          <p:cNvSpPr>
            <a:spLocks noChangeShapeType="1"/>
          </p:cNvSpPr>
          <p:nvPr/>
        </p:nvSpPr>
        <p:spPr bwMode="auto">
          <a:xfrm flipH="1">
            <a:off x="3605214" y="1912938"/>
            <a:ext cx="661987" cy="0"/>
          </a:xfrm>
          <a:prstGeom prst="line">
            <a:avLst/>
          </a:prstGeom>
          <a:noFill/>
          <a:ln w="28575">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19489" name="Line 37"/>
          <p:cNvSpPr>
            <a:spLocks noChangeShapeType="1"/>
          </p:cNvSpPr>
          <p:nvPr/>
        </p:nvSpPr>
        <p:spPr bwMode="auto">
          <a:xfrm>
            <a:off x="5260976" y="1914525"/>
            <a:ext cx="638175" cy="0"/>
          </a:xfrm>
          <a:prstGeom prst="line">
            <a:avLst/>
          </a:prstGeom>
          <a:noFill/>
          <a:ln w="28575">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19490" name="Text Box 161"/>
          <p:cNvSpPr txBox="1">
            <a:spLocks noChangeArrowheads="1"/>
          </p:cNvSpPr>
          <p:nvPr/>
        </p:nvSpPr>
        <p:spPr bwMode="auto">
          <a:xfrm>
            <a:off x="4591050" y="1541463"/>
            <a:ext cx="5667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72" name="TextBox 71"/>
          <p:cNvSpPr txBox="1"/>
          <p:nvPr/>
        </p:nvSpPr>
        <p:spPr>
          <a:xfrm>
            <a:off x="2728914" y="2462213"/>
            <a:ext cx="7196137" cy="831850"/>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dirty="0">
                <a:solidFill>
                  <a:schemeClr val="bg1"/>
                </a:solidFill>
                <a:cs typeface="Arial" charset="0"/>
              </a:rPr>
              <a:t>Tension forces on a member tend to “straighten” the member. Usually, they do not introduce 2</a:t>
            </a:r>
            <a:r>
              <a:rPr lang="en-US" baseline="30000" dirty="0">
                <a:solidFill>
                  <a:schemeClr val="bg1"/>
                </a:solidFill>
                <a:cs typeface="Arial" charset="0"/>
              </a:rPr>
              <a:t>nd</a:t>
            </a:r>
            <a:r>
              <a:rPr lang="en-US" dirty="0">
                <a:solidFill>
                  <a:schemeClr val="bg1"/>
                </a:solidFill>
                <a:cs typeface="Arial" charset="0"/>
              </a:rPr>
              <a:t> order effects.</a:t>
            </a:r>
          </a:p>
        </p:txBody>
      </p:sp>
      <p:sp>
        <p:nvSpPr>
          <p:cNvPr id="7" name="TextBox 6"/>
          <p:cNvSpPr txBox="1"/>
          <p:nvPr/>
        </p:nvSpPr>
        <p:spPr>
          <a:xfrm>
            <a:off x="2728914" y="3641725"/>
            <a:ext cx="7196137" cy="831850"/>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dirty="0">
                <a:solidFill>
                  <a:schemeClr val="bg1"/>
                </a:solidFill>
                <a:cs typeface="+mn-cs"/>
              </a:rPr>
              <a:t>Multiple states of stress are still present and need to be accounted for.</a:t>
            </a:r>
          </a:p>
        </p:txBody>
      </p:sp>
      <p:sp>
        <p:nvSpPr>
          <p:cNvPr id="5" name="Slide Number Placeholder 4"/>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43571C5B-9E12-499D-997B-B7571C74EFD8}" type="slidenum">
              <a:rPr lang="en-US" altLang="en-US" sz="1200">
                <a:solidFill>
                  <a:srgbClr val="BCBCBC"/>
                </a:solidFill>
              </a:rPr>
              <a:pPr eaLnBrk="1" hangingPunct="1"/>
              <a:t>19</a:t>
            </a:fld>
            <a:endParaRPr lang="en-US" altLang="en-US" sz="1200">
              <a:solidFill>
                <a:srgbClr val="BCBCBC"/>
              </a:solidFill>
            </a:endParaRPr>
          </a:p>
        </p:txBody>
      </p:sp>
      <p:sp>
        <p:nvSpPr>
          <p:cNvPr id="8" name="TextBox 7"/>
          <p:cNvSpPr txBox="1"/>
          <p:nvPr/>
        </p:nvSpPr>
        <p:spPr>
          <a:xfrm>
            <a:off x="2735264" y="4868864"/>
            <a:ext cx="7189787"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Tension in a member can also make lateral torsional buckling less likely to occur.</a:t>
            </a:r>
          </a:p>
        </p:txBody>
      </p:sp>
      <p:sp>
        <p:nvSpPr>
          <p:cNvPr id="9" name="TextBox 8"/>
          <p:cNvSpPr txBox="1"/>
          <p:nvPr/>
        </p:nvSpPr>
        <p:spPr>
          <a:xfrm>
            <a:off x="3657600" y="1694806"/>
            <a:ext cx="4992688" cy="461665"/>
          </a:xfrm>
          <a:prstGeom prst="rect">
            <a:avLst/>
          </a:prstGeom>
          <a:solidFill>
            <a:schemeClr val="tx1">
              <a:lumMod val="95000"/>
              <a:alpha val="62000"/>
            </a:schemeClr>
          </a:solidFill>
          <a:ln w="38100" cap="flat">
            <a:solidFill>
              <a:schemeClr val="bg1"/>
            </a:solidFill>
            <a:bevel/>
          </a:ln>
        </p:spPr>
        <p:txBody>
          <a:bodyPr anchor="ctr">
            <a:spAutoFit/>
          </a:bodyPr>
          <a:lstStyle/>
          <a:p>
            <a:pPr algn="ctr" eaLnBrk="0" hangingPunct="0">
              <a:defRPr/>
            </a:pPr>
            <a:r>
              <a:rPr lang="en-US" b="1">
                <a:solidFill>
                  <a:schemeClr val="bg1"/>
                </a:solidFill>
                <a:cs typeface="Arial" charset="0"/>
              </a:rPr>
              <a:t>Tension forces and Flexure</a:t>
            </a:r>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21" name="Slide Number Placeholder 20"/>
          <p:cNvSpPr txBox="1">
            <a:spLocks noGrp="1"/>
          </p:cNvSpPr>
          <p:nvPr/>
        </p:nvSpPr>
        <p:spPr>
          <a:xfrm>
            <a:off x="10744200" y="641667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7D51D6A0-F2DC-4AFA-A208-50A3994C52BD}" type="slidenum">
              <a:rPr lang="en-US" altLang="en-US" sz="1200">
                <a:solidFill>
                  <a:srgbClr val="BCBCBC"/>
                </a:solidFill>
              </a:rPr>
              <a:pPr algn="r" eaLnBrk="1" hangingPunct="1"/>
              <a:t>2</a:t>
            </a:fld>
            <a:endParaRPr lang="en-US" altLang="en-US" sz="1200" dirty="0">
              <a:solidFill>
                <a:srgbClr val="BCBCBC"/>
              </a:solidFill>
            </a:endParaRPr>
          </a:p>
        </p:txBody>
      </p:sp>
      <p:sp>
        <p:nvSpPr>
          <p:cNvPr id="3076" name="Text Box 131"/>
          <p:cNvSpPr txBox="1">
            <a:spLocks noChangeArrowheads="1"/>
          </p:cNvSpPr>
          <p:nvPr/>
        </p:nvSpPr>
        <p:spPr bwMode="auto">
          <a:xfrm flipH="1">
            <a:off x="1854200" y="3614738"/>
            <a:ext cx="106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sz="3600" i="1">
                <a:latin typeface="Arial" panose="020B0604020202020204" pitchFamily="34" charset="0"/>
              </a:rPr>
              <a:t>P</a:t>
            </a:r>
            <a:r>
              <a:rPr lang="en-US" altLang="en-US" sz="3600" i="1" baseline="-25000">
                <a:latin typeface="Arial" panose="020B0604020202020204" pitchFamily="34" charset="0"/>
              </a:rPr>
              <a:t>a</a:t>
            </a:r>
          </a:p>
        </p:txBody>
      </p:sp>
      <p:sp>
        <p:nvSpPr>
          <p:cNvPr id="3077" name="Text Box 137"/>
          <p:cNvSpPr txBox="1">
            <a:spLocks noChangeArrowheads="1"/>
          </p:cNvSpPr>
          <p:nvPr/>
        </p:nvSpPr>
        <p:spPr bwMode="auto">
          <a:xfrm>
            <a:off x="9634538" y="3609975"/>
            <a:ext cx="8763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sz="3600" i="1">
                <a:latin typeface="Arial" panose="020B0604020202020204" pitchFamily="34" charset="0"/>
              </a:rPr>
              <a:t>P</a:t>
            </a:r>
            <a:r>
              <a:rPr lang="en-US" altLang="en-US" sz="3600" i="1" baseline="-25000">
                <a:latin typeface="Arial" panose="020B0604020202020204" pitchFamily="34" charset="0"/>
              </a:rPr>
              <a:t>b</a:t>
            </a:r>
          </a:p>
        </p:txBody>
      </p:sp>
      <p:sp>
        <p:nvSpPr>
          <p:cNvPr id="2" name="Circular Arrow 21"/>
          <p:cNvSpPr/>
          <p:nvPr/>
        </p:nvSpPr>
        <p:spPr>
          <a:xfrm rot="5400000" flipH="1">
            <a:off x="8095457" y="3628232"/>
            <a:ext cx="1355725" cy="1462088"/>
          </a:xfrm>
          <a:prstGeom prst="circularArrow">
            <a:avLst/>
          </a:prstGeom>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3" name="Circular Arrow 22"/>
          <p:cNvSpPr/>
          <p:nvPr/>
        </p:nvSpPr>
        <p:spPr>
          <a:xfrm rot="16200000">
            <a:off x="2752726" y="3522664"/>
            <a:ext cx="1355725" cy="1463675"/>
          </a:xfrm>
          <a:prstGeom prst="circularArrow">
            <a:avLst/>
          </a:prstGeom>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3080" name="Line 8"/>
          <p:cNvSpPr>
            <a:spLocks noChangeShapeType="1"/>
          </p:cNvSpPr>
          <p:nvPr/>
        </p:nvSpPr>
        <p:spPr bwMode="auto">
          <a:xfrm>
            <a:off x="1933575" y="4305300"/>
            <a:ext cx="762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81" name="Line 9"/>
          <p:cNvSpPr>
            <a:spLocks noChangeShapeType="1"/>
          </p:cNvSpPr>
          <p:nvPr/>
        </p:nvSpPr>
        <p:spPr bwMode="auto">
          <a:xfrm flipH="1">
            <a:off x="9515475" y="4295775"/>
            <a:ext cx="762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82" name="Rectangle 17"/>
          <p:cNvSpPr>
            <a:spLocks noChangeArrowheads="1"/>
          </p:cNvSpPr>
          <p:nvPr/>
        </p:nvSpPr>
        <p:spPr bwMode="auto">
          <a:xfrm>
            <a:off x="3732214" y="4057651"/>
            <a:ext cx="4738687" cy="500063"/>
          </a:xfrm>
          <a:prstGeom prst="rect">
            <a:avLst/>
          </a:prstGeom>
          <a:solidFill>
            <a:schemeClr val="folHlink"/>
          </a:solidFill>
          <a:ln w="12700">
            <a:solidFill>
              <a:schemeClr val="tx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latin typeface="Arial" panose="020B0604020202020204" pitchFamily="34" charset="0"/>
            </a:endParaRPr>
          </a:p>
        </p:txBody>
      </p:sp>
      <p:sp>
        <p:nvSpPr>
          <p:cNvPr id="3083" name="Line 128"/>
          <p:cNvSpPr>
            <a:spLocks noChangeShapeType="1"/>
          </p:cNvSpPr>
          <p:nvPr/>
        </p:nvSpPr>
        <p:spPr bwMode="auto">
          <a:xfrm>
            <a:off x="3629025" y="3738563"/>
            <a:ext cx="0" cy="1143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84" name="Text Box 130"/>
          <p:cNvSpPr txBox="1">
            <a:spLocks noChangeArrowheads="1"/>
          </p:cNvSpPr>
          <p:nvPr/>
        </p:nvSpPr>
        <p:spPr bwMode="auto">
          <a:xfrm>
            <a:off x="2611438" y="4630738"/>
            <a:ext cx="825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sz="3600" i="1">
                <a:latin typeface="Arial" panose="020B0604020202020204" pitchFamily="34" charset="0"/>
              </a:rPr>
              <a:t>M</a:t>
            </a:r>
            <a:r>
              <a:rPr lang="en-US" altLang="en-US" sz="3600" i="1" baseline="-25000">
                <a:latin typeface="Arial" panose="020B0604020202020204" pitchFamily="34" charset="0"/>
              </a:rPr>
              <a:t>a</a:t>
            </a:r>
          </a:p>
        </p:txBody>
      </p:sp>
      <p:sp>
        <p:nvSpPr>
          <p:cNvPr id="3085" name="Text Box 131"/>
          <p:cNvSpPr txBox="1">
            <a:spLocks noChangeArrowheads="1"/>
          </p:cNvSpPr>
          <p:nvPr/>
        </p:nvSpPr>
        <p:spPr bwMode="auto">
          <a:xfrm>
            <a:off x="3608388" y="3316288"/>
            <a:ext cx="96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sz="3600" i="1">
                <a:latin typeface="Arial" panose="020B0604020202020204" pitchFamily="34" charset="0"/>
              </a:rPr>
              <a:t>V</a:t>
            </a:r>
            <a:r>
              <a:rPr lang="en-US" altLang="en-US" sz="3600" i="1" baseline="-25000">
                <a:latin typeface="Arial" panose="020B0604020202020204" pitchFamily="34" charset="0"/>
              </a:rPr>
              <a:t>a</a:t>
            </a:r>
          </a:p>
        </p:txBody>
      </p:sp>
      <p:sp>
        <p:nvSpPr>
          <p:cNvPr id="3086" name="Line 134"/>
          <p:cNvSpPr>
            <a:spLocks noChangeShapeType="1"/>
          </p:cNvSpPr>
          <p:nvPr/>
        </p:nvSpPr>
        <p:spPr bwMode="auto">
          <a:xfrm flipV="1">
            <a:off x="8596313" y="3814763"/>
            <a:ext cx="0" cy="1143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87" name="Line 15"/>
          <p:cNvSpPr>
            <a:spLocks noChangeShapeType="1"/>
          </p:cNvSpPr>
          <p:nvPr/>
        </p:nvSpPr>
        <p:spPr bwMode="auto">
          <a:xfrm>
            <a:off x="3724275" y="4470400"/>
            <a:ext cx="474345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8" name="Line 16"/>
          <p:cNvSpPr>
            <a:spLocks noChangeShapeType="1"/>
          </p:cNvSpPr>
          <p:nvPr/>
        </p:nvSpPr>
        <p:spPr bwMode="auto">
          <a:xfrm>
            <a:off x="3730625" y="4146550"/>
            <a:ext cx="47371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9" name="Text Box 136"/>
          <p:cNvSpPr txBox="1">
            <a:spLocks noChangeArrowheads="1"/>
          </p:cNvSpPr>
          <p:nvPr/>
        </p:nvSpPr>
        <p:spPr bwMode="auto">
          <a:xfrm>
            <a:off x="9032875" y="4711700"/>
            <a:ext cx="9017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sz="3600" i="1">
                <a:latin typeface="Arial" panose="020B0604020202020204" pitchFamily="34" charset="0"/>
              </a:rPr>
              <a:t>M</a:t>
            </a:r>
            <a:r>
              <a:rPr lang="en-US" altLang="en-US" sz="3600" i="1" baseline="-25000">
                <a:latin typeface="Arial" panose="020B0604020202020204" pitchFamily="34" charset="0"/>
              </a:rPr>
              <a:t>b</a:t>
            </a:r>
          </a:p>
        </p:txBody>
      </p:sp>
      <p:sp>
        <p:nvSpPr>
          <p:cNvPr id="29" name="TextBox 28"/>
          <p:cNvSpPr txBox="1"/>
          <p:nvPr/>
        </p:nvSpPr>
        <p:spPr>
          <a:xfrm>
            <a:off x="2570164" y="530225"/>
            <a:ext cx="7115175" cy="1778000"/>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600" b="1">
                <a:solidFill>
                  <a:schemeClr val="bg1"/>
                </a:solidFill>
                <a:cs typeface="Arial" charset="0"/>
              </a:rPr>
              <a:t>COMBINED FORCES: </a:t>
            </a:r>
          </a:p>
          <a:p>
            <a:pPr>
              <a:defRPr/>
            </a:pPr>
            <a:r>
              <a:rPr lang="en-US" sz="3600" b="1">
                <a:solidFill>
                  <a:schemeClr val="bg1"/>
                </a:solidFill>
                <a:cs typeface="Arial" charset="0"/>
              </a:rPr>
              <a:t>Structural member subjected to axial load, bending and shear</a:t>
            </a:r>
          </a:p>
        </p:txBody>
      </p:sp>
      <p:sp>
        <p:nvSpPr>
          <p:cNvPr id="3091" name="Text Box 131"/>
          <p:cNvSpPr txBox="1">
            <a:spLocks noChangeArrowheads="1"/>
          </p:cNvSpPr>
          <p:nvPr/>
        </p:nvSpPr>
        <p:spPr bwMode="auto">
          <a:xfrm>
            <a:off x="7875588" y="3316288"/>
            <a:ext cx="96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sz="3600" i="1">
                <a:latin typeface="Arial" panose="020B0604020202020204" pitchFamily="34" charset="0"/>
              </a:rPr>
              <a:t>V</a:t>
            </a:r>
            <a:r>
              <a:rPr lang="en-US" altLang="en-US" sz="3600" i="1" baseline="-25000">
                <a:latin typeface="Arial" panose="020B0604020202020204" pitchFamily="34" charset="0"/>
              </a:rPr>
              <a:t>b</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4" name="TextBox 3"/>
          <p:cNvSpPr txBox="1"/>
          <p:nvPr/>
        </p:nvSpPr>
        <p:spPr>
          <a:xfrm>
            <a:off x="2638425" y="1789114"/>
            <a:ext cx="7531100" cy="3876675"/>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dirty="0">
                <a:solidFill>
                  <a:schemeClr val="bg1"/>
                </a:solidFill>
                <a:cs typeface="Arial" charset="0"/>
              </a:rPr>
              <a:t>INDIVIDUAL MEMBERS</a:t>
            </a:r>
          </a:p>
          <a:p>
            <a:pPr eaLnBrk="0" hangingPunct="0">
              <a:defRPr/>
            </a:pPr>
            <a:r>
              <a:rPr lang="en-US" sz="3600" b="1" dirty="0">
                <a:solidFill>
                  <a:schemeClr val="bg1"/>
                </a:solidFill>
                <a:cs typeface="Arial" charset="0"/>
              </a:rPr>
              <a:t>2</a:t>
            </a:r>
            <a:r>
              <a:rPr lang="en-US" sz="3600" b="1" baseline="30000" dirty="0">
                <a:solidFill>
                  <a:schemeClr val="bg1"/>
                </a:solidFill>
                <a:cs typeface="Arial" charset="0"/>
              </a:rPr>
              <a:t>nd</a:t>
            </a:r>
            <a:r>
              <a:rPr lang="en-US" sz="3600" b="1" dirty="0">
                <a:solidFill>
                  <a:schemeClr val="bg1"/>
                </a:solidFill>
                <a:cs typeface="Arial" charset="0"/>
              </a:rPr>
              <a:t> Order Analysis Theory</a:t>
            </a:r>
            <a:endParaRPr lang="en-US" b="1" dirty="0">
              <a:solidFill>
                <a:schemeClr val="bg1"/>
              </a:solidFill>
              <a:cs typeface="Arial" charset="0"/>
            </a:endParaRPr>
          </a:p>
        </p:txBody>
      </p:sp>
      <p:sp>
        <p:nvSpPr>
          <p:cNvPr id="3" name="Slide Number Placeholder 2"/>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0D6CE8F9-9446-4425-ACEF-39D5999FAF03}" type="slidenum">
              <a:rPr lang="en-US" altLang="en-US" sz="1200">
                <a:solidFill>
                  <a:srgbClr val="BCBCBC"/>
                </a:solidFill>
              </a:rPr>
              <a:pPr eaLnBrk="1" hangingPunct="1"/>
              <a:t>20</a:t>
            </a:fld>
            <a:endParaRPr lang="en-US" altLang="en-US" sz="1200">
              <a:solidFill>
                <a:srgbClr val="BCBCBC"/>
              </a:solidFill>
            </a:endParaRPr>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532"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3" name="Text Box 161"/>
          <p:cNvSpPr txBox="1">
            <a:spLocks noChangeArrowheads="1"/>
          </p:cNvSpPr>
          <p:nvPr/>
        </p:nvSpPr>
        <p:spPr bwMode="auto">
          <a:xfrm>
            <a:off x="3744914" y="2506663"/>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22534"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22535"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aphicFrame>
        <p:nvGraphicFramePr>
          <p:cNvPr id="22536" name="Object 2"/>
          <p:cNvGraphicFramePr>
            <a:graphicFrameLocks noChangeAspect="1"/>
          </p:cNvGraphicFramePr>
          <p:nvPr/>
        </p:nvGraphicFramePr>
        <p:xfrm>
          <a:off x="4268788" y="3157539"/>
          <a:ext cx="1377950" cy="909637"/>
        </p:xfrm>
        <a:graphic>
          <a:graphicData uri="http://schemas.openxmlformats.org/presentationml/2006/ole">
            <mc:AlternateContent xmlns:mc="http://schemas.openxmlformats.org/markup-compatibility/2006">
              <mc:Choice xmlns:v="urn:schemas-microsoft-com:vml" Requires="v">
                <p:oleObj name="Equation" r:id="rId3" imgW="634725" imgH="418918" progId="Equation.3">
                  <p:embed/>
                </p:oleObj>
              </mc:Choice>
              <mc:Fallback>
                <p:oleObj name="Equation" r:id="rId3" imgW="634725" imgH="418918"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8788" y="3157539"/>
                        <a:ext cx="1377950" cy="909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537" name="TextBox 68"/>
          <p:cNvSpPr txBox="1">
            <a:spLocks noChangeArrowheads="1"/>
          </p:cNvSpPr>
          <p:nvPr/>
        </p:nvSpPr>
        <p:spPr bwMode="auto">
          <a:xfrm>
            <a:off x="7208839" y="5746750"/>
            <a:ext cx="1436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i="1">
                <a:solidFill>
                  <a:schemeClr val="bg1"/>
                </a:solidFill>
              </a:rPr>
              <a:t>M</a:t>
            </a:r>
            <a:r>
              <a:rPr lang="en-US" altLang="en-US" i="1" baseline="-25000">
                <a:solidFill>
                  <a:schemeClr val="bg1"/>
                </a:solidFill>
              </a:rPr>
              <a:t>max</a:t>
            </a:r>
            <a:r>
              <a:rPr lang="en-US" altLang="en-US">
                <a:solidFill>
                  <a:schemeClr val="bg1"/>
                </a:solidFill>
              </a:rPr>
              <a:t>= </a:t>
            </a:r>
            <a:r>
              <a:rPr lang="en-US" altLang="en-US" i="1">
                <a:solidFill>
                  <a:schemeClr val="bg1"/>
                </a:solidFill>
              </a:rPr>
              <a:t>HL</a:t>
            </a:r>
          </a:p>
        </p:txBody>
      </p:sp>
      <p:sp>
        <p:nvSpPr>
          <p:cNvPr id="40" name="Right Triangle 39"/>
          <p:cNvSpPr/>
          <p:nvPr/>
        </p:nvSpPr>
        <p:spPr>
          <a:xfrm>
            <a:off x="6483350" y="3671889"/>
            <a:ext cx="679450" cy="2465387"/>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539" name="TextBox 68"/>
          <p:cNvSpPr txBox="1">
            <a:spLocks noChangeArrowheads="1"/>
          </p:cNvSpPr>
          <p:nvPr/>
        </p:nvSpPr>
        <p:spPr bwMode="auto">
          <a:xfrm>
            <a:off x="5989639" y="6107114"/>
            <a:ext cx="2009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Moment Diagram</a:t>
            </a:r>
          </a:p>
        </p:txBody>
      </p:sp>
      <p:sp>
        <p:nvSpPr>
          <p:cNvPr id="22540"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610DDBA5-5033-44BC-A412-E775187DE415}" type="slidenum">
              <a:rPr lang="en-US" altLang="en-US" sz="1200">
                <a:solidFill>
                  <a:srgbClr val="BCBCBC"/>
                </a:solidFill>
              </a:rPr>
              <a:pPr eaLnBrk="1" hangingPunct="1"/>
              <a:t>21</a:t>
            </a:fld>
            <a:endParaRPr lang="en-US" altLang="en-US" sz="1200">
              <a:solidFill>
                <a:srgbClr val="BCBCBC"/>
              </a:solidFill>
            </a:endParaRPr>
          </a:p>
        </p:txBody>
      </p:sp>
      <p:sp>
        <p:nvSpPr>
          <p:cNvPr id="22542" name="Line 28"/>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3" name="Line 30"/>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4" name="Line 31"/>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5" name="Line 32"/>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6" name="Line 33"/>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7" name="Line 34"/>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8" name="Line 35"/>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9" name="Line 36"/>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50" name="Line 37"/>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51" name="Line 38"/>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2552" name="Line 41"/>
          <p:cNvSpPr>
            <a:spLocks noChangeShapeType="1"/>
          </p:cNvSpPr>
          <p:nvPr/>
        </p:nvSpPr>
        <p:spPr bwMode="auto">
          <a:xfrm flipV="1">
            <a:off x="3729038" y="2538413"/>
            <a:ext cx="0" cy="10096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53" name="Line 42"/>
          <p:cNvSpPr>
            <a:spLocks noChangeShapeType="1"/>
          </p:cNvSpPr>
          <p:nvPr/>
        </p:nvSpPr>
        <p:spPr bwMode="auto">
          <a:xfrm flipV="1">
            <a:off x="4205288" y="2543175"/>
            <a:ext cx="0" cy="10048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54" name="Line 43"/>
          <p:cNvSpPr>
            <a:spLocks noChangeShapeType="1"/>
          </p:cNvSpPr>
          <p:nvPr/>
        </p:nvSpPr>
        <p:spPr bwMode="auto">
          <a:xfrm>
            <a:off x="3727450" y="2957513"/>
            <a:ext cx="4762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55" name="Line 45"/>
          <p:cNvSpPr>
            <a:spLocks noChangeShapeType="1"/>
          </p:cNvSpPr>
          <p:nvPr/>
        </p:nvSpPr>
        <p:spPr bwMode="auto">
          <a:xfrm>
            <a:off x="4200525" y="2955925"/>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2556" name="Line 48"/>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22558" name="Line 53"/>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556"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57"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23558"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23559"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 name="Right Triangle 39"/>
          <p:cNvSpPr/>
          <p:nvPr/>
        </p:nvSpPr>
        <p:spPr>
          <a:xfrm>
            <a:off x="6483350" y="3671889"/>
            <a:ext cx="679450" cy="2465387"/>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561"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879140" y="641667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76AC8868-AF09-41EF-B665-661F6F558398}" type="slidenum">
              <a:rPr lang="en-US" altLang="en-US" sz="1200">
                <a:solidFill>
                  <a:srgbClr val="BCBCBC"/>
                </a:solidFill>
              </a:rPr>
              <a:pPr algn="r" eaLnBrk="1" hangingPunct="1"/>
              <a:t>22</a:t>
            </a:fld>
            <a:endParaRPr lang="en-US" altLang="en-US" sz="1200" dirty="0">
              <a:solidFill>
                <a:srgbClr val="BCBCBC"/>
              </a:solidFill>
            </a:endParaRPr>
          </a:p>
        </p:txBody>
      </p:sp>
      <p:sp>
        <p:nvSpPr>
          <p:cNvPr id="23563" name="Line 17"/>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4" name="Line 18"/>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5" name="Line 19"/>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6" name="Line 20"/>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7" name="Line 21"/>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8" name="Line 22"/>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9" name="Line 23"/>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0" name="Line 25"/>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1" name="Line 26"/>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3572" name="Line 27"/>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3" name="Line 28"/>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4" name="Line 29"/>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5"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23576"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77" name="TextBox 68"/>
          <p:cNvSpPr txBox="1">
            <a:spLocks noChangeArrowheads="1"/>
          </p:cNvSpPr>
          <p:nvPr/>
        </p:nvSpPr>
        <p:spPr bwMode="auto">
          <a:xfrm>
            <a:off x="7688264" y="5734050"/>
            <a:ext cx="2346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i="1">
                <a:solidFill>
                  <a:schemeClr val="bg1"/>
                </a:solidFill>
              </a:rPr>
              <a:t>M</a:t>
            </a:r>
            <a:r>
              <a:rPr lang="en-US" altLang="en-US" i="1" baseline="-25000">
                <a:solidFill>
                  <a:schemeClr val="bg1"/>
                </a:solidFill>
              </a:rPr>
              <a:t>max </a:t>
            </a:r>
            <a:r>
              <a:rPr lang="en-US" altLang="en-US">
                <a:solidFill>
                  <a:schemeClr val="bg1"/>
                </a:solidFill>
              </a:rPr>
              <a:t>= </a:t>
            </a:r>
            <a:r>
              <a:rPr lang="en-US" altLang="en-US" i="1">
                <a:solidFill>
                  <a:schemeClr val="bg1"/>
                </a:solidFill>
              </a:rPr>
              <a:t>HL </a:t>
            </a:r>
            <a:r>
              <a:rPr lang="en-US" altLang="en-US">
                <a:solidFill>
                  <a:schemeClr val="bg1"/>
                </a:solidFill>
              </a:rPr>
              <a:t>+ </a:t>
            </a:r>
            <a:r>
              <a:rPr lang="en-US" altLang="en-US" i="1">
                <a:solidFill>
                  <a:schemeClr val="bg1"/>
                </a:solidFill>
              </a:rPr>
              <a:t>P</a:t>
            </a:r>
            <a:r>
              <a:rPr lang="en-US" altLang="en-US">
                <a:solidFill>
                  <a:schemeClr val="bg1"/>
                </a:solidFill>
                <a:latin typeface="Symbol" panose="05050102010706020507" pitchFamily="18" charset="2"/>
              </a:rPr>
              <a:t>D</a:t>
            </a:r>
          </a:p>
        </p:txBody>
      </p:sp>
      <p:sp>
        <p:nvSpPr>
          <p:cNvPr id="41" name="Freeform 40"/>
          <p:cNvSpPr/>
          <p:nvPr/>
        </p:nvSpPr>
        <p:spPr>
          <a:xfrm>
            <a:off x="6486526" y="3690939"/>
            <a:ext cx="1166813" cy="2447925"/>
          </a:xfrm>
          <a:custGeom>
            <a:avLst/>
            <a:gdLst>
              <a:gd name="connsiteX0" fmla="*/ 0 w 1166812"/>
              <a:gd name="connsiteY0" fmla="*/ 0 h 2471738"/>
              <a:gd name="connsiteX1" fmla="*/ 195262 w 1166812"/>
              <a:gd name="connsiteY1" fmla="*/ 338138 h 2471738"/>
              <a:gd name="connsiteX2" fmla="*/ 442912 w 1166812"/>
              <a:gd name="connsiteY2" fmla="*/ 771525 h 2471738"/>
              <a:gd name="connsiteX3" fmla="*/ 671512 w 1166812"/>
              <a:gd name="connsiteY3" fmla="*/ 1204913 h 2471738"/>
              <a:gd name="connsiteX4" fmla="*/ 838200 w 1166812"/>
              <a:gd name="connsiteY4" fmla="*/ 1557338 h 2471738"/>
              <a:gd name="connsiteX5" fmla="*/ 1014412 w 1166812"/>
              <a:gd name="connsiteY5" fmla="*/ 1990725 h 2471738"/>
              <a:gd name="connsiteX6" fmla="*/ 1109662 w 1166812"/>
              <a:gd name="connsiteY6" fmla="*/ 2276475 h 2471738"/>
              <a:gd name="connsiteX7" fmla="*/ 1166812 w 1166812"/>
              <a:gd name="connsiteY7" fmla="*/ 2471738 h 2471738"/>
              <a:gd name="connsiteX8" fmla="*/ 681037 w 1166812"/>
              <a:gd name="connsiteY8" fmla="*/ 2466975 h 2471738"/>
              <a:gd name="connsiteX9" fmla="*/ 0 w 1166812"/>
              <a:gd name="connsiteY9" fmla="*/ 0 h 247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6812" h="2471738">
                <a:moveTo>
                  <a:pt x="0" y="0"/>
                </a:moveTo>
                <a:lnTo>
                  <a:pt x="195262" y="338138"/>
                </a:lnTo>
                <a:lnTo>
                  <a:pt x="442912" y="771525"/>
                </a:lnTo>
                <a:lnTo>
                  <a:pt x="671512" y="1204913"/>
                </a:lnTo>
                <a:lnTo>
                  <a:pt x="838200" y="1557338"/>
                </a:lnTo>
                <a:lnTo>
                  <a:pt x="1014412" y="1990725"/>
                </a:lnTo>
                <a:lnTo>
                  <a:pt x="1109662" y="2276475"/>
                </a:lnTo>
                <a:lnTo>
                  <a:pt x="1166812" y="2471738"/>
                </a:lnTo>
                <a:lnTo>
                  <a:pt x="681037" y="2466975"/>
                </a:ln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579" name="Line 37"/>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3580" name="Line 38"/>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1"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23582" name="Line 40"/>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3" name="Line 41"/>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3584" name="Line 42"/>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3585"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23586" name="Line 44"/>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3587" name="Line 45"/>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23589" name="Line 51"/>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0" name="Line 52"/>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3591" name="TextBox 68"/>
          <p:cNvSpPr txBox="1">
            <a:spLocks noChangeArrowheads="1"/>
          </p:cNvSpPr>
          <p:nvPr/>
        </p:nvSpPr>
        <p:spPr bwMode="auto">
          <a:xfrm>
            <a:off x="5989639" y="6107114"/>
            <a:ext cx="2009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Moment Diagram</a:t>
            </a:r>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580"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1"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24582"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24583"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84"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69626" y="63785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517C86A8-CF49-4290-A318-21E5C62D6793}" type="slidenum">
              <a:rPr lang="en-US" altLang="en-US" sz="1200">
                <a:solidFill>
                  <a:srgbClr val="BCBCBC"/>
                </a:solidFill>
              </a:rPr>
              <a:pPr algn="r" eaLnBrk="1" hangingPunct="1"/>
              <a:t>23</a:t>
            </a:fld>
            <a:endParaRPr lang="en-US" altLang="en-US" sz="1200" dirty="0">
              <a:solidFill>
                <a:srgbClr val="BCBCBC"/>
              </a:solidFill>
            </a:endParaRPr>
          </a:p>
        </p:txBody>
      </p:sp>
      <p:sp>
        <p:nvSpPr>
          <p:cNvPr id="24586" name="Line 15"/>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7" name="Line 16"/>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8" name="Line 17"/>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9" name="Line 18"/>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0" name="Line 19"/>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1" name="Line 20"/>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2" name="Line 21"/>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3" name="Line 23"/>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4" name="Line 24"/>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4595" name="Line 25"/>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6" name="Line 26"/>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7" name="Line 27"/>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8"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24599"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600" name="Line 32"/>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601" name="Line 33"/>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2"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24603" name="Line 35"/>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4" name="Line 36"/>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4605" name="Line 37"/>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4606"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24607" name="Line 39"/>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4608" name="Line 40"/>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graphicFrame>
        <p:nvGraphicFramePr>
          <p:cNvPr id="24609" name="Object 2"/>
          <p:cNvGraphicFramePr>
            <a:graphicFrameLocks noChangeAspect="1"/>
          </p:cNvGraphicFramePr>
          <p:nvPr/>
        </p:nvGraphicFramePr>
        <p:xfrm>
          <a:off x="5810251" y="2395539"/>
          <a:ext cx="1344613" cy="738187"/>
        </p:xfrm>
        <a:graphic>
          <a:graphicData uri="http://schemas.openxmlformats.org/presentationml/2006/ole">
            <mc:AlternateContent xmlns:mc="http://schemas.openxmlformats.org/markup-compatibility/2006">
              <mc:Choice xmlns:v="urn:schemas-microsoft-com:vml" Requires="v">
                <p:oleObj name="Equation" r:id="rId3" imgW="761669" imgH="418918" progId="Equation.3">
                  <p:embed/>
                </p:oleObj>
              </mc:Choice>
              <mc:Fallback>
                <p:oleObj name="Equation" r:id="rId3" imgW="761669" imgH="418918"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1" y="2395539"/>
                        <a:ext cx="1344613" cy="738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610" name="TextBox 58"/>
          <p:cNvSpPr txBox="1">
            <a:spLocks noChangeArrowheads="1"/>
          </p:cNvSpPr>
          <p:nvPr/>
        </p:nvSpPr>
        <p:spPr bwMode="auto">
          <a:xfrm>
            <a:off x="7105651" y="2562226"/>
            <a:ext cx="1344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 due to </a:t>
            </a:r>
            <a:r>
              <a:rPr lang="en-US" altLang="en-US" sz="2000" i="1">
                <a:solidFill>
                  <a:schemeClr val="bg1"/>
                </a:solidFill>
              </a:rPr>
              <a:t>P</a:t>
            </a:r>
            <a:r>
              <a:rPr lang="en-US" altLang="en-US" sz="2000">
                <a:solidFill>
                  <a:schemeClr val="bg1"/>
                </a:solidFill>
                <a:latin typeface="Symbol" panose="05050102010706020507" pitchFamily="18" charset="2"/>
              </a:rPr>
              <a:t>D </a:t>
            </a:r>
          </a:p>
        </p:txBody>
      </p:sp>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24612" name="Line 52"/>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3" name="Line 53"/>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604"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05"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25606"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25607"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608"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1001375" y="6402390"/>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FAEB05E7-4677-4182-9B7C-F8A9621ACE8D}" type="slidenum">
              <a:rPr lang="en-US" altLang="en-US" sz="1200">
                <a:solidFill>
                  <a:srgbClr val="BCBCBC"/>
                </a:solidFill>
              </a:rPr>
              <a:pPr algn="r" eaLnBrk="1" hangingPunct="1"/>
              <a:t>24</a:t>
            </a:fld>
            <a:endParaRPr lang="en-US" altLang="en-US" sz="1200" dirty="0">
              <a:solidFill>
                <a:srgbClr val="BCBCBC"/>
              </a:solidFill>
            </a:endParaRPr>
          </a:p>
        </p:txBody>
      </p:sp>
      <p:sp>
        <p:nvSpPr>
          <p:cNvPr id="25610" name="Line 12"/>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11" name="Line 13"/>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12" name="Line 14"/>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13" name="Line 15"/>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14" name="Line 16"/>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15" name="Line 17"/>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16" name="Line 18"/>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17" name="Line 20"/>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18" name="Line 21"/>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5619" name="Line 22"/>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20" name="Line 23"/>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21" name="Line 24"/>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22"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25623"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624" name="Line 27"/>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5625" name="Line 28"/>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26"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25627" name="Line 30"/>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28" name="Line 31"/>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5629" name="Line 32"/>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5630"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25631" name="Line 34"/>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5632" name="Line 35"/>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graphicFrame>
        <p:nvGraphicFramePr>
          <p:cNvPr id="25633" name="Object 2"/>
          <p:cNvGraphicFramePr>
            <a:graphicFrameLocks noChangeAspect="1"/>
          </p:cNvGraphicFramePr>
          <p:nvPr/>
        </p:nvGraphicFramePr>
        <p:xfrm>
          <a:off x="5810251" y="2395539"/>
          <a:ext cx="1344613" cy="738187"/>
        </p:xfrm>
        <a:graphic>
          <a:graphicData uri="http://schemas.openxmlformats.org/presentationml/2006/ole">
            <mc:AlternateContent xmlns:mc="http://schemas.openxmlformats.org/markup-compatibility/2006">
              <mc:Choice xmlns:v="urn:schemas-microsoft-com:vml" Requires="v">
                <p:oleObj name="Equation" r:id="rId3" imgW="761669" imgH="418918" progId="Equation.3">
                  <p:embed/>
                </p:oleObj>
              </mc:Choice>
              <mc:Fallback>
                <p:oleObj name="Equation" r:id="rId3" imgW="761669" imgH="418918"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1" y="2395539"/>
                        <a:ext cx="1344613" cy="738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634" name="TextBox 58"/>
          <p:cNvSpPr txBox="1">
            <a:spLocks noChangeArrowheads="1"/>
          </p:cNvSpPr>
          <p:nvPr/>
        </p:nvSpPr>
        <p:spPr bwMode="auto">
          <a:xfrm>
            <a:off x="7105651" y="2562226"/>
            <a:ext cx="1344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 due to </a:t>
            </a:r>
            <a:r>
              <a:rPr lang="en-US" altLang="en-US" sz="2000" i="1">
                <a:solidFill>
                  <a:schemeClr val="bg1"/>
                </a:solidFill>
              </a:rPr>
              <a:t>P</a:t>
            </a:r>
            <a:r>
              <a:rPr lang="en-US" altLang="en-US" sz="2000">
                <a:solidFill>
                  <a:schemeClr val="bg1"/>
                </a:solidFill>
                <a:latin typeface="Symbol" panose="05050102010706020507" pitchFamily="18" charset="2"/>
              </a:rPr>
              <a:t>D </a:t>
            </a:r>
          </a:p>
        </p:txBody>
      </p:sp>
      <p:graphicFrame>
        <p:nvGraphicFramePr>
          <p:cNvPr id="25635" name="Object 2"/>
          <p:cNvGraphicFramePr>
            <a:graphicFrameLocks noChangeAspect="1"/>
          </p:cNvGraphicFramePr>
          <p:nvPr/>
        </p:nvGraphicFramePr>
        <p:xfrm>
          <a:off x="5795963" y="3130550"/>
          <a:ext cx="1612900" cy="1163638"/>
        </p:xfrm>
        <a:graphic>
          <a:graphicData uri="http://schemas.openxmlformats.org/presentationml/2006/ole">
            <mc:AlternateContent xmlns:mc="http://schemas.openxmlformats.org/markup-compatibility/2006">
              <mc:Choice xmlns:v="urn:schemas-microsoft-com:vml" Requires="v">
                <p:oleObj name="Equation" r:id="rId5" imgW="914400" imgH="660400" progId="Equation.3">
                  <p:embed/>
                </p:oleObj>
              </mc:Choice>
              <mc:Fallback>
                <p:oleObj name="Equation" r:id="rId5" imgW="914400" imgH="6604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5963" y="3130550"/>
                        <a:ext cx="1612900" cy="1163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25637" name="Line 51"/>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38" name="Line 52"/>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628"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29"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26630"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26631"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32"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29146" y="642408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4F31B45C-7CB9-4BE6-80EE-7AA0BCCBC2D6}" type="slidenum">
              <a:rPr lang="en-US" altLang="en-US" sz="1200">
                <a:solidFill>
                  <a:srgbClr val="BCBCBC"/>
                </a:solidFill>
              </a:rPr>
              <a:pPr algn="r" eaLnBrk="1" hangingPunct="1"/>
              <a:t>25</a:t>
            </a:fld>
            <a:endParaRPr lang="en-US" altLang="en-US" sz="1200" dirty="0">
              <a:solidFill>
                <a:srgbClr val="BCBCBC"/>
              </a:solidFill>
            </a:endParaRPr>
          </a:p>
        </p:txBody>
      </p:sp>
      <p:sp>
        <p:nvSpPr>
          <p:cNvPr id="26634" name="Line 12"/>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5" name="Line 13"/>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6" name="Line 14"/>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7" name="Line 15"/>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8" name="Line 16"/>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9" name="Line 17"/>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0" name="Line 18"/>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1" name="Line 20"/>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2" name="Line 21"/>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6643" name="Line 22"/>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4" name="Line 23"/>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5" name="Line 24"/>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6"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26647"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8" name="Line 27"/>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6649" name="Line 28"/>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0"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26651" name="Line 30"/>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2" name="Line 31"/>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6653" name="Line 32"/>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6654"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26655" name="Line 34"/>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6656" name="Line 35"/>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graphicFrame>
        <p:nvGraphicFramePr>
          <p:cNvPr id="26657" name="Object 2"/>
          <p:cNvGraphicFramePr>
            <a:graphicFrameLocks noChangeAspect="1"/>
          </p:cNvGraphicFramePr>
          <p:nvPr/>
        </p:nvGraphicFramePr>
        <p:xfrm>
          <a:off x="5810251" y="2395539"/>
          <a:ext cx="1344613" cy="738187"/>
        </p:xfrm>
        <a:graphic>
          <a:graphicData uri="http://schemas.openxmlformats.org/presentationml/2006/ole">
            <mc:AlternateContent xmlns:mc="http://schemas.openxmlformats.org/markup-compatibility/2006">
              <mc:Choice xmlns:v="urn:schemas-microsoft-com:vml" Requires="v">
                <p:oleObj name="Equation" r:id="rId3" imgW="761669" imgH="418918" progId="Equation.3">
                  <p:embed/>
                </p:oleObj>
              </mc:Choice>
              <mc:Fallback>
                <p:oleObj name="Equation" r:id="rId3" imgW="761669" imgH="418918"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1" y="2395539"/>
                        <a:ext cx="1344613" cy="738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658" name="TextBox 58"/>
          <p:cNvSpPr txBox="1">
            <a:spLocks noChangeArrowheads="1"/>
          </p:cNvSpPr>
          <p:nvPr/>
        </p:nvSpPr>
        <p:spPr bwMode="auto">
          <a:xfrm>
            <a:off x="7105651" y="2562226"/>
            <a:ext cx="1344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 due to </a:t>
            </a:r>
            <a:r>
              <a:rPr lang="en-US" altLang="en-US" sz="2000" i="1">
                <a:solidFill>
                  <a:schemeClr val="bg1"/>
                </a:solidFill>
              </a:rPr>
              <a:t>P</a:t>
            </a:r>
            <a:r>
              <a:rPr lang="en-US" altLang="en-US" sz="2000">
                <a:solidFill>
                  <a:schemeClr val="bg1"/>
                </a:solidFill>
                <a:latin typeface="Symbol" panose="05050102010706020507" pitchFamily="18" charset="2"/>
              </a:rPr>
              <a:t>D </a:t>
            </a:r>
          </a:p>
        </p:txBody>
      </p:sp>
      <p:graphicFrame>
        <p:nvGraphicFramePr>
          <p:cNvPr id="26659" name="Object 2"/>
          <p:cNvGraphicFramePr>
            <a:graphicFrameLocks noChangeAspect="1"/>
          </p:cNvGraphicFramePr>
          <p:nvPr/>
        </p:nvGraphicFramePr>
        <p:xfrm>
          <a:off x="5795963" y="3130550"/>
          <a:ext cx="1612900" cy="1163638"/>
        </p:xfrm>
        <a:graphic>
          <a:graphicData uri="http://schemas.openxmlformats.org/presentationml/2006/ole">
            <mc:AlternateContent xmlns:mc="http://schemas.openxmlformats.org/markup-compatibility/2006">
              <mc:Choice xmlns:v="urn:schemas-microsoft-com:vml" Requires="v">
                <p:oleObj name="Equation" r:id="rId5" imgW="914400" imgH="660400" progId="Equation.3">
                  <p:embed/>
                </p:oleObj>
              </mc:Choice>
              <mc:Fallback>
                <p:oleObj name="Equation" r:id="rId5" imgW="914400" imgH="6604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5963" y="3130550"/>
                        <a:ext cx="1612900" cy="1163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660" name="Object 2"/>
          <p:cNvGraphicFramePr>
            <a:graphicFrameLocks noChangeAspect="1"/>
          </p:cNvGraphicFramePr>
          <p:nvPr/>
        </p:nvGraphicFramePr>
        <p:xfrm>
          <a:off x="5853114" y="4349751"/>
          <a:ext cx="1074737" cy="760413"/>
        </p:xfrm>
        <a:graphic>
          <a:graphicData uri="http://schemas.openxmlformats.org/presentationml/2006/ole">
            <mc:AlternateContent xmlns:mc="http://schemas.openxmlformats.org/markup-compatibility/2006">
              <mc:Choice xmlns:v="urn:schemas-microsoft-com:vml" Requires="v">
                <p:oleObj name="Equation" r:id="rId7" imgW="609336" imgH="431613" progId="Equation.DSMT4">
                  <p:embed/>
                </p:oleObj>
              </mc:Choice>
              <mc:Fallback>
                <p:oleObj name="Equation" r:id="rId7" imgW="609336" imgH="431613"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53114" y="4349751"/>
                        <a:ext cx="1074737" cy="76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26662" name="Line 49"/>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3" name="Line 50"/>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652"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3"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27654"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27655"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656"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29146" y="640968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CA72025C-806E-4526-86D4-28B9BE040491}" type="slidenum">
              <a:rPr lang="en-US" altLang="en-US" sz="1200">
                <a:solidFill>
                  <a:srgbClr val="BCBCBC"/>
                </a:solidFill>
              </a:rPr>
              <a:pPr algn="r" eaLnBrk="1" hangingPunct="1"/>
              <a:t>26</a:t>
            </a:fld>
            <a:endParaRPr lang="en-US" altLang="en-US" sz="1200" dirty="0">
              <a:solidFill>
                <a:srgbClr val="BCBCBC"/>
              </a:solidFill>
            </a:endParaRPr>
          </a:p>
        </p:txBody>
      </p:sp>
      <p:sp>
        <p:nvSpPr>
          <p:cNvPr id="27658" name="Line 11"/>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9" name="Line 12"/>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0" name="Line 13"/>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1" name="Line 14"/>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2" name="Line 15"/>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3" name="Line 16"/>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4" name="Line 17"/>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5" name="Line 19"/>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6" name="Line 20"/>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7667" name="Line 21"/>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8" name="Line 22"/>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9" name="Line 23"/>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0"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27671"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672" name="Line 26"/>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73" name="Line 27"/>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4"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27675" name="Line 29"/>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6" name="Line 30"/>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7677" name="Line 31"/>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7678"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27679" name="Line 33"/>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7680" name="Line 34"/>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graphicFrame>
        <p:nvGraphicFramePr>
          <p:cNvPr id="27681" name="Object 2"/>
          <p:cNvGraphicFramePr>
            <a:graphicFrameLocks noChangeAspect="1"/>
          </p:cNvGraphicFramePr>
          <p:nvPr/>
        </p:nvGraphicFramePr>
        <p:xfrm>
          <a:off x="5810251" y="2395539"/>
          <a:ext cx="1344613" cy="738187"/>
        </p:xfrm>
        <a:graphic>
          <a:graphicData uri="http://schemas.openxmlformats.org/presentationml/2006/ole">
            <mc:AlternateContent xmlns:mc="http://schemas.openxmlformats.org/markup-compatibility/2006">
              <mc:Choice xmlns:v="urn:schemas-microsoft-com:vml" Requires="v">
                <p:oleObj name="Equation" r:id="rId3" imgW="761669" imgH="418918" progId="Equation.3">
                  <p:embed/>
                </p:oleObj>
              </mc:Choice>
              <mc:Fallback>
                <p:oleObj name="Equation" r:id="rId3" imgW="761669" imgH="418918"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1" y="2395539"/>
                        <a:ext cx="1344613" cy="738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682" name="TextBox 58"/>
          <p:cNvSpPr txBox="1">
            <a:spLocks noChangeArrowheads="1"/>
          </p:cNvSpPr>
          <p:nvPr/>
        </p:nvSpPr>
        <p:spPr bwMode="auto">
          <a:xfrm>
            <a:off x="7105651" y="2562226"/>
            <a:ext cx="1344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 due to </a:t>
            </a:r>
            <a:r>
              <a:rPr lang="en-US" altLang="en-US" sz="2000" i="1">
                <a:solidFill>
                  <a:schemeClr val="bg1"/>
                </a:solidFill>
              </a:rPr>
              <a:t>P</a:t>
            </a:r>
            <a:r>
              <a:rPr lang="en-US" altLang="en-US" sz="2000">
                <a:solidFill>
                  <a:schemeClr val="bg1"/>
                </a:solidFill>
                <a:latin typeface="Symbol" panose="05050102010706020507" pitchFamily="18" charset="2"/>
              </a:rPr>
              <a:t>D </a:t>
            </a:r>
          </a:p>
        </p:txBody>
      </p:sp>
      <p:graphicFrame>
        <p:nvGraphicFramePr>
          <p:cNvPr id="27683" name="Object 2"/>
          <p:cNvGraphicFramePr>
            <a:graphicFrameLocks noChangeAspect="1"/>
          </p:cNvGraphicFramePr>
          <p:nvPr/>
        </p:nvGraphicFramePr>
        <p:xfrm>
          <a:off x="5795963" y="3130550"/>
          <a:ext cx="1612900" cy="1163638"/>
        </p:xfrm>
        <a:graphic>
          <a:graphicData uri="http://schemas.openxmlformats.org/presentationml/2006/ole">
            <mc:AlternateContent xmlns:mc="http://schemas.openxmlformats.org/markup-compatibility/2006">
              <mc:Choice xmlns:v="urn:schemas-microsoft-com:vml" Requires="v">
                <p:oleObj name="Equation" r:id="rId5" imgW="914400" imgH="660400" progId="Equation.3">
                  <p:embed/>
                </p:oleObj>
              </mc:Choice>
              <mc:Fallback>
                <p:oleObj name="Equation" r:id="rId5" imgW="914400" imgH="6604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5963" y="3130550"/>
                        <a:ext cx="1612900" cy="1163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684" name="TextBox 59"/>
          <p:cNvSpPr txBox="1">
            <a:spLocks noChangeArrowheads="1"/>
          </p:cNvSpPr>
          <p:nvPr/>
        </p:nvSpPr>
        <p:spPr bwMode="auto">
          <a:xfrm>
            <a:off x="4343401" y="5099050"/>
            <a:ext cx="860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Since</a:t>
            </a:r>
          </a:p>
        </p:txBody>
      </p:sp>
      <p:sp>
        <p:nvSpPr>
          <p:cNvPr id="27685" name="TextBox 60"/>
          <p:cNvSpPr txBox="1">
            <a:spLocks noChangeArrowheads="1"/>
          </p:cNvSpPr>
          <p:nvPr/>
        </p:nvSpPr>
        <p:spPr bwMode="auto">
          <a:xfrm>
            <a:off x="6723064" y="5589588"/>
            <a:ext cx="776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cs typeface="Times New Roman" panose="02020603050405020304" pitchFamily="18" charset="0"/>
              </a:rPr>
              <a:t>, and</a:t>
            </a:r>
          </a:p>
        </p:txBody>
      </p:sp>
      <p:graphicFrame>
        <p:nvGraphicFramePr>
          <p:cNvPr id="27686" name="Object 2"/>
          <p:cNvGraphicFramePr>
            <a:graphicFrameLocks noChangeAspect="1"/>
          </p:cNvGraphicFramePr>
          <p:nvPr/>
        </p:nvGraphicFramePr>
        <p:xfrm>
          <a:off x="5264150" y="5127626"/>
          <a:ext cx="1187450" cy="403225"/>
        </p:xfrm>
        <a:graphic>
          <a:graphicData uri="http://schemas.openxmlformats.org/presentationml/2006/ole">
            <mc:AlternateContent xmlns:mc="http://schemas.openxmlformats.org/markup-compatibility/2006">
              <mc:Choice xmlns:v="urn:schemas-microsoft-com:vml" Requires="v">
                <p:oleObj name="Equation" r:id="rId7" imgW="672808" imgH="228501" progId="Equation.DSMT4">
                  <p:embed/>
                </p:oleObj>
              </mc:Choice>
              <mc:Fallback>
                <p:oleObj name="Equation" r:id="rId7" imgW="672808" imgH="228501"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64150" y="5127626"/>
                        <a:ext cx="1187450" cy="403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687" name="Object 2"/>
          <p:cNvGraphicFramePr>
            <a:graphicFrameLocks noChangeAspect="1"/>
          </p:cNvGraphicFramePr>
          <p:nvPr/>
        </p:nvGraphicFramePr>
        <p:xfrm>
          <a:off x="5264151" y="5483226"/>
          <a:ext cx="1566863" cy="760413"/>
        </p:xfrm>
        <a:graphic>
          <a:graphicData uri="http://schemas.openxmlformats.org/presentationml/2006/ole">
            <mc:AlternateContent xmlns:mc="http://schemas.openxmlformats.org/markup-compatibility/2006">
              <mc:Choice xmlns:v="urn:schemas-microsoft-com:vml" Requires="v">
                <p:oleObj name="Equation" r:id="rId9" imgW="888614" imgH="431613" progId="Equation.DSMT4">
                  <p:embed/>
                </p:oleObj>
              </mc:Choice>
              <mc:Fallback>
                <p:oleObj name="Equation" r:id="rId9" imgW="888614" imgH="431613"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64151" y="5483226"/>
                        <a:ext cx="1566863" cy="76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27689" name="Line 47"/>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0" name="Line 48"/>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graphicFrame>
        <p:nvGraphicFramePr>
          <p:cNvPr id="27692" name="Object 2"/>
          <p:cNvGraphicFramePr>
            <a:graphicFrameLocks noChangeAspect="1"/>
          </p:cNvGraphicFramePr>
          <p:nvPr/>
        </p:nvGraphicFramePr>
        <p:xfrm>
          <a:off x="5853114" y="4349751"/>
          <a:ext cx="1074737" cy="760413"/>
        </p:xfrm>
        <a:graphic>
          <a:graphicData uri="http://schemas.openxmlformats.org/presentationml/2006/ole">
            <mc:AlternateContent xmlns:mc="http://schemas.openxmlformats.org/markup-compatibility/2006">
              <mc:Choice xmlns:v="urn:schemas-microsoft-com:vml" Requires="v">
                <p:oleObj name="Equation" r:id="rId11" imgW="609336" imgH="431613" progId="Equation.DSMT4">
                  <p:embed/>
                </p:oleObj>
              </mc:Choice>
              <mc:Fallback>
                <p:oleObj name="Equation" r:id="rId11" imgW="609336" imgH="431613"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53114" y="4349751"/>
                        <a:ext cx="1074737" cy="76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676"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77"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28678"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28679"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680"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52164" y="6386514"/>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467D16C2-8522-4473-B300-6BBCA36F522A}" type="slidenum">
              <a:rPr lang="en-US" altLang="en-US" sz="1200">
                <a:solidFill>
                  <a:srgbClr val="BCBCBC"/>
                </a:solidFill>
              </a:rPr>
              <a:pPr algn="r" eaLnBrk="1" hangingPunct="1"/>
              <a:t>27</a:t>
            </a:fld>
            <a:endParaRPr lang="en-US" altLang="en-US" sz="1200" dirty="0">
              <a:solidFill>
                <a:srgbClr val="BCBCBC"/>
              </a:solidFill>
            </a:endParaRPr>
          </a:p>
        </p:txBody>
      </p:sp>
      <p:sp>
        <p:nvSpPr>
          <p:cNvPr id="28682" name="Line 12"/>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3" name="Line 13"/>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4" name="Line 14"/>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5" name="Line 15"/>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6" name="Line 16"/>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7" name="Line 17"/>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8" name="Line 18"/>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9" name="Line 20"/>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0" name="Line 21"/>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8691" name="Line 22"/>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2" name="Line 23"/>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3" name="Line 24"/>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4"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28695"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696" name="Line 27"/>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8697" name="Line 28"/>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8"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28699" name="Line 30"/>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700" name="Line 31"/>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8701" name="Line 32"/>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8702"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28703" name="Line 34"/>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8704" name="Line 35"/>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graphicFrame>
        <p:nvGraphicFramePr>
          <p:cNvPr id="28705" name="Object 2"/>
          <p:cNvGraphicFramePr>
            <a:graphicFrameLocks noChangeAspect="1"/>
          </p:cNvGraphicFramePr>
          <p:nvPr/>
        </p:nvGraphicFramePr>
        <p:xfrm>
          <a:off x="5810251" y="2395539"/>
          <a:ext cx="1344613" cy="738187"/>
        </p:xfrm>
        <a:graphic>
          <a:graphicData uri="http://schemas.openxmlformats.org/presentationml/2006/ole">
            <mc:AlternateContent xmlns:mc="http://schemas.openxmlformats.org/markup-compatibility/2006">
              <mc:Choice xmlns:v="urn:schemas-microsoft-com:vml" Requires="v">
                <p:oleObj name="Equation" r:id="rId3" imgW="761669" imgH="418918" progId="Equation.3">
                  <p:embed/>
                </p:oleObj>
              </mc:Choice>
              <mc:Fallback>
                <p:oleObj name="Equation" r:id="rId3" imgW="761669" imgH="418918"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1" y="2395539"/>
                        <a:ext cx="1344613" cy="738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706" name="TextBox 58"/>
          <p:cNvSpPr txBox="1">
            <a:spLocks noChangeArrowheads="1"/>
          </p:cNvSpPr>
          <p:nvPr/>
        </p:nvSpPr>
        <p:spPr bwMode="auto">
          <a:xfrm>
            <a:off x="7105651" y="2562226"/>
            <a:ext cx="1344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 due to </a:t>
            </a:r>
            <a:r>
              <a:rPr lang="en-US" altLang="en-US" sz="2000" i="1">
                <a:solidFill>
                  <a:schemeClr val="bg1"/>
                </a:solidFill>
              </a:rPr>
              <a:t>P</a:t>
            </a:r>
            <a:r>
              <a:rPr lang="en-US" altLang="en-US" sz="2000">
                <a:solidFill>
                  <a:schemeClr val="bg1"/>
                </a:solidFill>
                <a:latin typeface="Symbol" panose="05050102010706020507" pitchFamily="18" charset="2"/>
              </a:rPr>
              <a:t>D </a:t>
            </a:r>
          </a:p>
        </p:txBody>
      </p:sp>
      <p:graphicFrame>
        <p:nvGraphicFramePr>
          <p:cNvPr id="28707" name="Object 2"/>
          <p:cNvGraphicFramePr>
            <a:graphicFrameLocks noChangeAspect="1"/>
          </p:cNvGraphicFramePr>
          <p:nvPr/>
        </p:nvGraphicFramePr>
        <p:xfrm>
          <a:off x="5795963" y="3130550"/>
          <a:ext cx="1612900" cy="1163638"/>
        </p:xfrm>
        <a:graphic>
          <a:graphicData uri="http://schemas.openxmlformats.org/presentationml/2006/ole">
            <mc:AlternateContent xmlns:mc="http://schemas.openxmlformats.org/markup-compatibility/2006">
              <mc:Choice xmlns:v="urn:schemas-microsoft-com:vml" Requires="v">
                <p:oleObj name="Equation" r:id="rId5" imgW="914400" imgH="660400" progId="Equation.3">
                  <p:embed/>
                </p:oleObj>
              </mc:Choice>
              <mc:Fallback>
                <p:oleObj name="Equation" r:id="rId5" imgW="914400" imgH="6604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5963" y="3130550"/>
                        <a:ext cx="1612900" cy="1163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708" name="TextBox 59"/>
          <p:cNvSpPr txBox="1">
            <a:spLocks noChangeArrowheads="1"/>
          </p:cNvSpPr>
          <p:nvPr/>
        </p:nvSpPr>
        <p:spPr bwMode="auto">
          <a:xfrm>
            <a:off x="4343401" y="5099050"/>
            <a:ext cx="860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Since</a:t>
            </a:r>
          </a:p>
        </p:txBody>
      </p:sp>
      <p:sp>
        <p:nvSpPr>
          <p:cNvPr id="28709" name="TextBox 60"/>
          <p:cNvSpPr txBox="1">
            <a:spLocks noChangeArrowheads="1"/>
          </p:cNvSpPr>
          <p:nvPr/>
        </p:nvSpPr>
        <p:spPr bwMode="auto">
          <a:xfrm>
            <a:off x="6723064" y="5589588"/>
            <a:ext cx="700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cs typeface="Times New Roman" panose="02020603050405020304" pitchFamily="18" charset="0"/>
              </a:rPr>
              <a:t> and</a:t>
            </a:r>
          </a:p>
        </p:txBody>
      </p:sp>
      <p:graphicFrame>
        <p:nvGraphicFramePr>
          <p:cNvPr id="28710" name="Object 2"/>
          <p:cNvGraphicFramePr>
            <a:graphicFrameLocks noChangeAspect="1"/>
          </p:cNvGraphicFramePr>
          <p:nvPr/>
        </p:nvGraphicFramePr>
        <p:xfrm>
          <a:off x="5264150" y="5127626"/>
          <a:ext cx="1187450" cy="403225"/>
        </p:xfrm>
        <a:graphic>
          <a:graphicData uri="http://schemas.openxmlformats.org/presentationml/2006/ole">
            <mc:AlternateContent xmlns:mc="http://schemas.openxmlformats.org/markup-compatibility/2006">
              <mc:Choice xmlns:v="urn:schemas-microsoft-com:vml" Requires="v">
                <p:oleObj name="Equation" r:id="rId7" imgW="672808" imgH="228501" progId="Equation.DSMT4">
                  <p:embed/>
                </p:oleObj>
              </mc:Choice>
              <mc:Fallback>
                <p:oleObj name="Equation" r:id="rId7" imgW="672808" imgH="228501"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64150" y="5127626"/>
                        <a:ext cx="1187450" cy="403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711" name="Object 2"/>
          <p:cNvGraphicFramePr>
            <a:graphicFrameLocks noChangeAspect="1"/>
          </p:cNvGraphicFramePr>
          <p:nvPr/>
        </p:nvGraphicFramePr>
        <p:xfrm>
          <a:off x="5264151" y="5483226"/>
          <a:ext cx="1566863" cy="760413"/>
        </p:xfrm>
        <a:graphic>
          <a:graphicData uri="http://schemas.openxmlformats.org/presentationml/2006/ole">
            <mc:AlternateContent xmlns:mc="http://schemas.openxmlformats.org/markup-compatibility/2006">
              <mc:Choice xmlns:v="urn:schemas-microsoft-com:vml" Requires="v">
                <p:oleObj name="Equation" r:id="rId9" imgW="888614" imgH="431613" progId="Equation.DSMT4">
                  <p:embed/>
                </p:oleObj>
              </mc:Choice>
              <mc:Fallback>
                <p:oleObj name="Equation" r:id="rId9" imgW="888614" imgH="431613"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64151" y="5483226"/>
                        <a:ext cx="1566863" cy="76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 name="Rectangle 27"/>
          <p:cNvSpPr/>
          <p:nvPr/>
        </p:nvSpPr>
        <p:spPr>
          <a:xfrm>
            <a:off x="7567614" y="4313239"/>
            <a:ext cx="2624137" cy="2173287"/>
          </a:xfrm>
          <a:prstGeom prst="rect">
            <a:avLst/>
          </a:prstGeom>
          <a:solidFill>
            <a:srgbClr val="FFFF99"/>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aphicFrame>
        <p:nvGraphicFramePr>
          <p:cNvPr id="28713" name="Object 7"/>
          <p:cNvGraphicFramePr>
            <a:graphicFrameLocks noChangeAspect="1"/>
          </p:cNvGraphicFramePr>
          <p:nvPr/>
        </p:nvGraphicFramePr>
        <p:xfrm>
          <a:off x="7651751" y="4341814"/>
          <a:ext cx="2282825" cy="1995487"/>
        </p:xfrm>
        <a:graphic>
          <a:graphicData uri="http://schemas.openxmlformats.org/presentationml/2006/ole">
            <mc:AlternateContent xmlns:mc="http://schemas.openxmlformats.org/markup-compatibility/2006">
              <mc:Choice xmlns:v="urn:schemas-microsoft-com:vml" Requires="v">
                <p:oleObj name="Equation" r:id="rId11" imgW="990170" imgH="863225" progId="Equation.3">
                  <p:embed/>
                </p:oleObj>
              </mc:Choice>
              <mc:Fallback>
                <p:oleObj name="Equation" r:id="rId11" imgW="990170" imgH="863225" progId="Equation.3">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651751" y="4341814"/>
                        <a:ext cx="2282825" cy="199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28715" name="Line 53"/>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716" name="Line 54"/>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graphicFrame>
        <p:nvGraphicFramePr>
          <p:cNvPr id="28718" name="Object 2"/>
          <p:cNvGraphicFramePr>
            <a:graphicFrameLocks noChangeAspect="1"/>
          </p:cNvGraphicFramePr>
          <p:nvPr/>
        </p:nvGraphicFramePr>
        <p:xfrm>
          <a:off x="5853114" y="4349751"/>
          <a:ext cx="1074737" cy="760413"/>
        </p:xfrm>
        <a:graphic>
          <a:graphicData uri="http://schemas.openxmlformats.org/presentationml/2006/ole">
            <mc:AlternateContent xmlns:mc="http://schemas.openxmlformats.org/markup-compatibility/2006">
              <mc:Choice xmlns:v="urn:schemas-microsoft-com:vml" Requires="v">
                <p:oleObj name="Equation" r:id="rId13" imgW="609336" imgH="431613" progId="Equation.DSMT4">
                  <p:embed/>
                </p:oleObj>
              </mc:Choice>
              <mc:Fallback>
                <p:oleObj name="Equation" r:id="rId13" imgW="609336" imgH="431613"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53114" y="4349751"/>
                        <a:ext cx="1074737" cy="76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29701"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2"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29703"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29704"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705"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29146" y="638069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66840483-5BD7-4228-BBD7-E0520A929054}" type="slidenum">
              <a:rPr lang="en-US" altLang="en-US" sz="1200">
                <a:solidFill>
                  <a:srgbClr val="BCBCBC"/>
                </a:solidFill>
              </a:rPr>
              <a:pPr algn="r" eaLnBrk="1" hangingPunct="1"/>
              <a:t>28</a:t>
            </a:fld>
            <a:endParaRPr lang="en-US" altLang="en-US" sz="1200" dirty="0">
              <a:solidFill>
                <a:srgbClr val="BCBCBC"/>
              </a:solidFill>
            </a:endParaRPr>
          </a:p>
        </p:txBody>
      </p:sp>
      <p:sp>
        <p:nvSpPr>
          <p:cNvPr id="29707" name="Line 12"/>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8" name="Line 13"/>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9" name="Line 14"/>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0" name="Line 15"/>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1" name="Line 16"/>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2" name="Line 17"/>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3" name="Line 18"/>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4" name="Line 20"/>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5" name="Line 21"/>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9716" name="Line 22"/>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7" name="Line 23"/>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8" name="Line 24"/>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9"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29720"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721" name="Line 27"/>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9722" name="Line 28"/>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23"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29724" name="Line 30"/>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25" name="Line 31"/>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9726" name="Line 32"/>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9727"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29728" name="Line 34"/>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9729" name="Line 35"/>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29730" name="TextBox 68"/>
          <p:cNvSpPr txBox="1">
            <a:spLocks noChangeArrowheads="1"/>
          </p:cNvSpPr>
          <p:nvPr/>
        </p:nvSpPr>
        <p:spPr bwMode="auto">
          <a:xfrm>
            <a:off x="5622926" y="2411414"/>
            <a:ext cx="38973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i="1">
                <a:solidFill>
                  <a:schemeClr val="bg1"/>
                </a:solidFill>
              </a:rPr>
              <a:t>M</a:t>
            </a:r>
            <a:r>
              <a:rPr lang="en-US" altLang="en-US" sz="2000" i="1" baseline="-25000">
                <a:solidFill>
                  <a:schemeClr val="bg1"/>
                </a:solidFill>
              </a:rPr>
              <a:t>max </a:t>
            </a:r>
            <a:r>
              <a:rPr lang="en-US" altLang="en-US" sz="2000">
                <a:solidFill>
                  <a:schemeClr val="bg1"/>
                </a:solidFill>
              </a:rPr>
              <a:t>= </a:t>
            </a:r>
            <a:r>
              <a:rPr lang="en-US" altLang="en-US" sz="2000" i="1">
                <a:solidFill>
                  <a:schemeClr val="bg1"/>
                </a:solidFill>
              </a:rPr>
              <a:t>HL </a:t>
            </a:r>
            <a:r>
              <a:rPr lang="en-US" altLang="en-US" sz="2000">
                <a:solidFill>
                  <a:schemeClr val="bg1"/>
                </a:solidFill>
              </a:rPr>
              <a:t>+ </a:t>
            </a:r>
            <a:r>
              <a:rPr lang="en-US" altLang="en-US" sz="2000" i="1">
                <a:solidFill>
                  <a:schemeClr val="bg1"/>
                </a:solidFill>
              </a:rPr>
              <a:t>P</a:t>
            </a:r>
            <a:r>
              <a:rPr lang="en-US" altLang="en-US" sz="2000">
                <a:solidFill>
                  <a:schemeClr val="bg1"/>
                </a:solidFill>
                <a:latin typeface="Symbol" panose="05050102010706020507" pitchFamily="18" charset="2"/>
              </a:rPr>
              <a:t>D = </a:t>
            </a:r>
            <a:r>
              <a:rPr lang="en-US" altLang="en-US" sz="2000" i="1">
                <a:solidFill>
                  <a:schemeClr val="bg1"/>
                </a:solidFill>
                <a:latin typeface="Symbol" panose="05050102010706020507" pitchFamily="18" charset="2"/>
              </a:rPr>
              <a:t>M</a:t>
            </a:r>
            <a:r>
              <a:rPr lang="en-US" altLang="en-US" sz="2000" i="1" baseline="-25000">
                <a:solidFill>
                  <a:schemeClr val="bg1"/>
                </a:solidFill>
                <a:latin typeface="Symbol" panose="05050102010706020507" pitchFamily="18" charset="2"/>
              </a:rPr>
              <a:t>0  </a:t>
            </a:r>
            <a:r>
              <a:rPr lang="en-US" altLang="en-US" sz="2000">
                <a:solidFill>
                  <a:schemeClr val="bg1"/>
                </a:solidFill>
                <a:latin typeface="Symbol" panose="05050102010706020507" pitchFamily="18" charset="2"/>
              </a:rPr>
              <a:t>+ </a:t>
            </a:r>
            <a:r>
              <a:rPr lang="en-US" altLang="en-US" sz="2000" i="1">
                <a:solidFill>
                  <a:schemeClr val="bg1"/>
                </a:solidFill>
                <a:cs typeface="Times New Roman" panose="02020603050405020304" pitchFamily="18" charset="0"/>
              </a:rPr>
              <a:t>P</a:t>
            </a:r>
            <a:r>
              <a:rPr lang="en-US" altLang="en-US" sz="2000">
                <a:solidFill>
                  <a:schemeClr val="bg1"/>
                </a:solidFill>
                <a:latin typeface="Symbol" panose="05050102010706020507" pitchFamily="18" charset="2"/>
              </a:rPr>
              <a:t>D</a:t>
            </a:r>
          </a:p>
        </p:txBody>
      </p:sp>
      <p:sp>
        <p:nvSpPr>
          <p:cNvPr id="29731" name="Line 44"/>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32" name="Line 45"/>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724"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25"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30726"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30727"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728"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1001375" y="6377519"/>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4A1E7152-74E2-42C2-966D-5DDE4A026BCF}" type="slidenum">
              <a:rPr lang="en-US" altLang="en-US" sz="1200">
                <a:solidFill>
                  <a:srgbClr val="BCBCBC"/>
                </a:solidFill>
              </a:rPr>
              <a:pPr algn="r" eaLnBrk="1" hangingPunct="1"/>
              <a:t>29</a:t>
            </a:fld>
            <a:endParaRPr lang="en-US" altLang="en-US" sz="1200" dirty="0">
              <a:solidFill>
                <a:srgbClr val="BCBCBC"/>
              </a:solidFill>
            </a:endParaRPr>
          </a:p>
        </p:txBody>
      </p:sp>
      <p:sp>
        <p:nvSpPr>
          <p:cNvPr id="30730" name="Line 12"/>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31" name="Line 13"/>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32" name="Line 14"/>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33" name="Line 15"/>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34" name="Line 16"/>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35" name="Line 17"/>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36" name="Line 18"/>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37" name="Line 20"/>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38" name="Line 21"/>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30739" name="Line 22"/>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40" name="Line 23"/>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41" name="Line 24"/>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42"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30743"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744" name="Line 27"/>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0745" name="Line 28"/>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46"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30747" name="Line 30"/>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48" name="Line 31"/>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0749" name="Line 32"/>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0750"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30751" name="Line 34"/>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0752" name="Line 35"/>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0753" name="TextBox 68"/>
          <p:cNvSpPr txBox="1">
            <a:spLocks noChangeArrowheads="1"/>
          </p:cNvSpPr>
          <p:nvPr/>
        </p:nvSpPr>
        <p:spPr bwMode="auto">
          <a:xfrm>
            <a:off x="5622926" y="2411414"/>
            <a:ext cx="38973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i="1">
                <a:solidFill>
                  <a:schemeClr val="bg1"/>
                </a:solidFill>
              </a:rPr>
              <a:t>M</a:t>
            </a:r>
            <a:r>
              <a:rPr lang="en-US" altLang="en-US" sz="2000" i="1" baseline="-25000">
                <a:solidFill>
                  <a:schemeClr val="bg1"/>
                </a:solidFill>
              </a:rPr>
              <a:t>max </a:t>
            </a:r>
            <a:r>
              <a:rPr lang="en-US" altLang="en-US" sz="2000">
                <a:solidFill>
                  <a:schemeClr val="bg1"/>
                </a:solidFill>
              </a:rPr>
              <a:t>= </a:t>
            </a:r>
            <a:r>
              <a:rPr lang="en-US" altLang="en-US" sz="2000" i="1">
                <a:solidFill>
                  <a:schemeClr val="bg1"/>
                </a:solidFill>
              </a:rPr>
              <a:t>HL </a:t>
            </a:r>
            <a:r>
              <a:rPr lang="en-US" altLang="en-US" sz="2000">
                <a:solidFill>
                  <a:schemeClr val="bg1"/>
                </a:solidFill>
              </a:rPr>
              <a:t>+ </a:t>
            </a:r>
            <a:r>
              <a:rPr lang="en-US" altLang="en-US" sz="2000" i="1">
                <a:solidFill>
                  <a:schemeClr val="bg1"/>
                </a:solidFill>
              </a:rPr>
              <a:t>P</a:t>
            </a:r>
            <a:r>
              <a:rPr lang="en-US" altLang="en-US" sz="2000">
                <a:solidFill>
                  <a:schemeClr val="bg1"/>
                </a:solidFill>
                <a:latin typeface="Symbol" panose="05050102010706020507" pitchFamily="18" charset="2"/>
              </a:rPr>
              <a:t>D = </a:t>
            </a:r>
            <a:r>
              <a:rPr lang="en-US" altLang="en-US" sz="2000" i="1">
                <a:solidFill>
                  <a:schemeClr val="bg1"/>
                </a:solidFill>
                <a:latin typeface="Symbol" panose="05050102010706020507" pitchFamily="18" charset="2"/>
              </a:rPr>
              <a:t>M</a:t>
            </a:r>
            <a:r>
              <a:rPr lang="en-US" altLang="en-US" sz="2000" i="1" baseline="-25000">
                <a:solidFill>
                  <a:schemeClr val="bg1"/>
                </a:solidFill>
                <a:latin typeface="Symbol" panose="05050102010706020507" pitchFamily="18" charset="2"/>
              </a:rPr>
              <a:t>0  </a:t>
            </a:r>
            <a:r>
              <a:rPr lang="en-US" altLang="en-US" sz="2000">
                <a:solidFill>
                  <a:schemeClr val="bg1"/>
                </a:solidFill>
                <a:latin typeface="Symbol" panose="05050102010706020507" pitchFamily="18" charset="2"/>
              </a:rPr>
              <a:t>+ </a:t>
            </a:r>
            <a:r>
              <a:rPr lang="en-US" altLang="en-US" sz="2000" i="1">
                <a:solidFill>
                  <a:schemeClr val="bg1"/>
                </a:solidFill>
                <a:cs typeface="Times New Roman" panose="02020603050405020304" pitchFamily="18" charset="0"/>
              </a:rPr>
              <a:t>P</a:t>
            </a:r>
            <a:r>
              <a:rPr lang="en-US" altLang="en-US" sz="2000">
                <a:solidFill>
                  <a:schemeClr val="bg1"/>
                </a:solidFill>
                <a:latin typeface="Symbol" panose="05050102010706020507" pitchFamily="18" charset="2"/>
              </a:rPr>
              <a:t>D</a:t>
            </a:r>
          </a:p>
        </p:txBody>
      </p:sp>
      <p:graphicFrame>
        <p:nvGraphicFramePr>
          <p:cNvPr id="30754" name="Object 7"/>
          <p:cNvGraphicFramePr>
            <a:graphicFrameLocks noChangeAspect="1"/>
          </p:cNvGraphicFramePr>
          <p:nvPr/>
        </p:nvGraphicFramePr>
        <p:xfrm>
          <a:off x="5624513" y="2897189"/>
          <a:ext cx="2811462" cy="1474787"/>
        </p:xfrm>
        <a:graphic>
          <a:graphicData uri="http://schemas.openxmlformats.org/presentationml/2006/ole">
            <mc:AlternateContent xmlns:mc="http://schemas.openxmlformats.org/markup-compatibility/2006">
              <mc:Choice xmlns:v="urn:schemas-microsoft-com:vml" Requires="v">
                <p:oleObj name="Equation" r:id="rId3" imgW="1651000" imgH="863600" progId="Equation.3">
                  <p:embed/>
                </p:oleObj>
              </mc:Choice>
              <mc:Fallback>
                <p:oleObj name="Equation" r:id="rId3" imgW="1651000" imgH="8636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4513" y="2897189"/>
                        <a:ext cx="2811462" cy="1474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30756" name="Line 42"/>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57" name="Line 43"/>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4099" name="TextBox 28"/>
          <p:cNvSpPr txBox="1">
            <a:spLocks noChangeArrowheads="1"/>
          </p:cNvSpPr>
          <p:nvPr/>
        </p:nvSpPr>
        <p:spPr bwMode="auto">
          <a:xfrm>
            <a:off x="3076576" y="2064980"/>
            <a:ext cx="6645275" cy="522288"/>
          </a:xfrm>
          <a:prstGeom prst="rect">
            <a:avLst/>
          </a:prstGeom>
          <a:solidFill>
            <a:srgbClr val="F2F2F2">
              <a:alpha val="61960"/>
            </a:srgbClr>
          </a:solidFill>
          <a:ln w="38100">
            <a:solidFill>
              <a:schemeClr val="bg1"/>
            </a:solidFill>
            <a:bevel/>
            <a:headEnd/>
            <a:tailEnd/>
          </a:ln>
        </p:spPr>
        <p:txBody>
          <a:bodyPr wrap="square"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sz="2800" dirty="0">
                <a:solidFill>
                  <a:schemeClr val="bg1"/>
                </a:solidFill>
              </a:rPr>
              <a:t>Major Issues to Address:</a:t>
            </a:r>
          </a:p>
        </p:txBody>
      </p:sp>
      <p:sp>
        <p:nvSpPr>
          <p:cNvPr id="3" name="TextBox 2"/>
          <p:cNvSpPr txBox="1"/>
          <p:nvPr/>
        </p:nvSpPr>
        <p:spPr>
          <a:xfrm>
            <a:off x="3148013" y="3245793"/>
            <a:ext cx="5840412"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Combination of multiple states of stress. </a:t>
            </a:r>
          </a:p>
        </p:txBody>
      </p:sp>
      <p:sp>
        <p:nvSpPr>
          <p:cNvPr id="6" name="TextBox 5"/>
          <p:cNvSpPr txBox="1"/>
          <p:nvPr/>
        </p:nvSpPr>
        <p:spPr>
          <a:xfrm>
            <a:off x="3148013" y="4068764"/>
            <a:ext cx="5840412" cy="46037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Second Order load effects. </a:t>
            </a:r>
          </a:p>
        </p:txBody>
      </p:sp>
      <p:sp>
        <p:nvSpPr>
          <p:cNvPr id="5" name="Slide Number Placeholder 4"/>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A078A6DD-3D97-40A9-B77F-6D03DB5BA17E}" type="slidenum">
              <a:rPr lang="en-US" altLang="en-US" sz="1200">
                <a:solidFill>
                  <a:srgbClr val="BCBCBC"/>
                </a:solidFill>
              </a:rPr>
              <a:pPr eaLnBrk="1" hangingPunct="1"/>
              <a:t>3</a:t>
            </a:fld>
            <a:endParaRPr lang="en-US" altLang="en-US" sz="1200">
              <a:solidFill>
                <a:srgbClr val="BCBCBC"/>
              </a:solidFill>
            </a:endParaRPr>
          </a:p>
        </p:txBody>
      </p:sp>
      <p:sp>
        <p:nvSpPr>
          <p:cNvPr id="2" name="TextBox 28"/>
          <p:cNvSpPr txBox="1"/>
          <p:nvPr/>
        </p:nvSpPr>
        <p:spPr>
          <a:xfrm>
            <a:off x="2628901" y="721410"/>
            <a:ext cx="71151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600" b="1">
                <a:solidFill>
                  <a:schemeClr val="bg1"/>
                </a:solidFill>
                <a:cs typeface="Arial" charset="0"/>
              </a:rPr>
              <a:t>COMBINED FORCES: </a:t>
            </a:r>
          </a:p>
        </p:txBody>
      </p:sp>
      <p:sp>
        <p:nvSpPr>
          <p:cNvPr id="8" name="TextBox 7"/>
          <p:cNvSpPr txBox="1"/>
          <p:nvPr/>
        </p:nvSpPr>
        <p:spPr>
          <a:xfrm>
            <a:off x="3148013" y="4865689"/>
            <a:ext cx="5840412" cy="46037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dirty="0">
                <a:solidFill>
                  <a:schemeClr val="bg1"/>
                </a:solidFill>
                <a:cs typeface="Arial" charset="0"/>
              </a:rPr>
              <a:t>Direct analysis versus traditional K methods.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748"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49"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31750"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31751"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752"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1082867" y="64166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31B9E565-4C80-4EBB-B168-E5444B65AA79}" type="slidenum">
              <a:rPr lang="en-US" altLang="en-US" sz="1200">
                <a:solidFill>
                  <a:srgbClr val="BCBCBC"/>
                </a:solidFill>
              </a:rPr>
              <a:pPr algn="r" eaLnBrk="1" hangingPunct="1"/>
              <a:t>30</a:t>
            </a:fld>
            <a:endParaRPr lang="en-US" altLang="en-US" sz="1200" dirty="0">
              <a:solidFill>
                <a:srgbClr val="BCBCBC"/>
              </a:solidFill>
            </a:endParaRPr>
          </a:p>
        </p:txBody>
      </p:sp>
      <p:sp>
        <p:nvSpPr>
          <p:cNvPr id="31754" name="Line 12"/>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5" name="Line 13"/>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6" name="Line 14"/>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7" name="Line 15"/>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8" name="Line 16"/>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9" name="Line 17"/>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0" name="Line 18"/>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1" name="Line 20"/>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2" name="Line 21"/>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31763" name="Line 22"/>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4" name="Line 23"/>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5" name="Line 24"/>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6"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31767"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768" name="Line 27"/>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1769" name="Line 28"/>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70"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31771" name="Line 30"/>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72" name="Line 31"/>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1773" name="Line 32"/>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1774"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31775" name="Line 34"/>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1776" name="Line 35"/>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1777" name="TextBox 68"/>
          <p:cNvSpPr txBox="1">
            <a:spLocks noChangeArrowheads="1"/>
          </p:cNvSpPr>
          <p:nvPr/>
        </p:nvSpPr>
        <p:spPr bwMode="auto">
          <a:xfrm>
            <a:off x="5622926" y="2411414"/>
            <a:ext cx="38973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i="1">
                <a:solidFill>
                  <a:schemeClr val="bg1"/>
                </a:solidFill>
              </a:rPr>
              <a:t>M</a:t>
            </a:r>
            <a:r>
              <a:rPr lang="en-US" altLang="en-US" sz="2000" i="1" baseline="-25000">
                <a:solidFill>
                  <a:schemeClr val="bg1"/>
                </a:solidFill>
              </a:rPr>
              <a:t>max </a:t>
            </a:r>
            <a:r>
              <a:rPr lang="en-US" altLang="en-US" sz="2000">
                <a:solidFill>
                  <a:schemeClr val="bg1"/>
                </a:solidFill>
              </a:rPr>
              <a:t>= </a:t>
            </a:r>
            <a:r>
              <a:rPr lang="en-US" altLang="en-US" sz="2000" i="1">
                <a:solidFill>
                  <a:schemeClr val="bg1"/>
                </a:solidFill>
              </a:rPr>
              <a:t>HL </a:t>
            </a:r>
            <a:r>
              <a:rPr lang="en-US" altLang="en-US" sz="2000">
                <a:solidFill>
                  <a:schemeClr val="bg1"/>
                </a:solidFill>
              </a:rPr>
              <a:t>+ </a:t>
            </a:r>
            <a:r>
              <a:rPr lang="en-US" altLang="en-US" sz="2000" i="1">
                <a:solidFill>
                  <a:schemeClr val="bg1"/>
                </a:solidFill>
              </a:rPr>
              <a:t>P</a:t>
            </a:r>
            <a:r>
              <a:rPr lang="en-US" altLang="en-US" sz="2000">
                <a:solidFill>
                  <a:schemeClr val="bg1"/>
                </a:solidFill>
                <a:latin typeface="Symbol" panose="05050102010706020507" pitchFamily="18" charset="2"/>
              </a:rPr>
              <a:t>D = </a:t>
            </a:r>
            <a:r>
              <a:rPr lang="en-US" altLang="en-US" sz="2000" i="1">
                <a:solidFill>
                  <a:schemeClr val="bg1"/>
                </a:solidFill>
                <a:latin typeface="Symbol" panose="05050102010706020507" pitchFamily="18" charset="2"/>
              </a:rPr>
              <a:t>M</a:t>
            </a:r>
            <a:r>
              <a:rPr lang="en-US" altLang="en-US" sz="2000" i="1" baseline="-25000">
                <a:solidFill>
                  <a:schemeClr val="bg1"/>
                </a:solidFill>
                <a:latin typeface="Symbol" panose="05050102010706020507" pitchFamily="18" charset="2"/>
              </a:rPr>
              <a:t>0  </a:t>
            </a:r>
            <a:r>
              <a:rPr lang="en-US" altLang="en-US" sz="2000">
                <a:solidFill>
                  <a:schemeClr val="bg1"/>
                </a:solidFill>
                <a:latin typeface="Symbol" panose="05050102010706020507" pitchFamily="18" charset="2"/>
              </a:rPr>
              <a:t>+ </a:t>
            </a:r>
            <a:r>
              <a:rPr lang="en-US" altLang="en-US" sz="2000" i="1">
                <a:solidFill>
                  <a:schemeClr val="bg1"/>
                </a:solidFill>
                <a:cs typeface="Times New Roman" panose="02020603050405020304" pitchFamily="18" charset="0"/>
              </a:rPr>
              <a:t>P</a:t>
            </a:r>
            <a:r>
              <a:rPr lang="en-US" altLang="en-US" sz="2000">
                <a:solidFill>
                  <a:schemeClr val="bg1"/>
                </a:solidFill>
                <a:latin typeface="Symbol" panose="05050102010706020507" pitchFamily="18" charset="2"/>
              </a:rPr>
              <a:t>D</a:t>
            </a:r>
          </a:p>
        </p:txBody>
      </p:sp>
      <p:graphicFrame>
        <p:nvGraphicFramePr>
          <p:cNvPr id="31778" name="Object 7"/>
          <p:cNvGraphicFramePr>
            <a:graphicFrameLocks noChangeAspect="1"/>
          </p:cNvGraphicFramePr>
          <p:nvPr/>
        </p:nvGraphicFramePr>
        <p:xfrm>
          <a:off x="5624513" y="2897189"/>
          <a:ext cx="2811462" cy="1474787"/>
        </p:xfrm>
        <a:graphic>
          <a:graphicData uri="http://schemas.openxmlformats.org/presentationml/2006/ole">
            <mc:AlternateContent xmlns:mc="http://schemas.openxmlformats.org/markup-compatibility/2006">
              <mc:Choice xmlns:v="urn:schemas-microsoft-com:vml" Requires="v">
                <p:oleObj name="Equation" r:id="rId3" imgW="1651000" imgH="863600" progId="Equation.3">
                  <p:embed/>
                </p:oleObj>
              </mc:Choice>
              <mc:Fallback>
                <p:oleObj name="Equation" r:id="rId3" imgW="1651000" imgH="8636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4513" y="2897189"/>
                        <a:ext cx="2811462" cy="1474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779" name="Object 7"/>
          <p:cNvGraphicFramePr>
            <a:graphicFrameLocks noChangeAspect="1"/>
          </p:cNvGraphicFramePr>
          <p:nvPr/>
        </p:nvGraphicFramePr>
        <p:xfrm>
          <a:off x="5603875" y="4673600"/>
          <a:ext cx="2897188" cy="1430338"/>
        </p:xfrm>
        <a:graphic>
          <a:graphicData uri="http://schemas.openxmlformats.org/presentationml/2006/ole">
            <mc:AlternateContent xmlns:mc="http://schemas.openxmlformats.org/markup-compatibility/2006">
              <mc:Choice xmlns:v="urn:schemas-microsoft-com:vml" Requires="v">
                <p:oleObj name="Equation" r:id="rId5" imgW="1701800" imgH="838200" progId="Equation.3">
                  <p:embed/>
                </p:oleObj>
              </mc:Choice>
              <mc:Fallback>
                <p:oleObj name="Equation" r:id="rId5" imgW="1701800" imgH="8382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3875" y="4673600"/>
                        <a:ext cx="2897188" cy="1430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31781" name="Line 43"/>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2" name="Line 44"/>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772"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73"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32774"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32775"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776"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1001375" y="6386514"/>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8DA5B391-9ED8-4989-90FA-50B395C32BB2}" type="slidenum">
              <a:rPr lang="en-US" altLang="en-US" sz="1200">
                <a:solidFill>
                  <a:srgbClr val="BCBCBC"/>
                </a:solidFill>
              </a:rPr>
              <a:pPr algn="r" eaLnBrk="1" hangingPunct="1"/>
              <a:t>31</a:t>
            </a:fld>
            <a:endParaRPr lang="en-US" altLang="en-US" sz="1200">
              <a:solidFill>
                <a:srgbClr val="BCBCBC"/>
              </a:solidFill>
            </a:endParaRPr>
          </a:p>
        </p:txBody>
      </p:sp>
      <p:sp>
        <p:nvSpPr>
          <p:cNvPr id="32778" name="Line 12"/>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79" name="Line 13"/>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0" name="Line 14"/>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1" name="Line 15"/>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2" name="Line 16"/>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3" name="Line 17"/>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4" name="Line 18"/>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5" name="Line 20"/>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6" name="Line 21"/>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32787" name="Line 22"/>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8" name="Line 23"/>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9" name="Line 24"/>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90"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32791"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792" name="Line 27"/>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2793" name="Line 28"/>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94"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32795" name="Line 30"/>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96" name="Line 31"/>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2797" name="Line 32"/>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2798"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32799" name="Line 34"/>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2800" name="Line 35"/>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32802" name="Line 44"/>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03" name="Line 45"/>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32804" name="Object 7"/>
          <p:cNvGraphicFramePr>
            <a:graphicFrameLocks noChangeAspect="1"/>
          </p:cNvGraphicFramePr>
          <p:nvPr/>
        </p:nvGraphicFramePr>
        <p:xfrm>
          <a:off x="5360988" y="2295525"/>
          <a:ext cx="3287712" cy="1646238"/>
        </p:xfrm>
        <a:graphic>
          <a:graphicData uri="http://schemas.openxmlformats.org/presentationml/2006/ole">
            <mc:AlternateContent xmlns:mc="http://schemas.openxmlformats.org/markup-compatibility/2006">
              <mc:Choice xmlns:v="urn:schemas-microsoft-com:vml" Requires="v">
                <p:oleObj name="Equation" r:id="rId3" imgW="1930400" imgH="965200" progId="Equation.3">
                  <p:embed/>
                </p:oleObj>
              </mc:Choice>
              <mc:Fallback>
                <p:oleObj name="Equation" r:id="rId3" imgW="1930400" imgH="9652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0988" y="2295525"/>
                        <a:ext cx="3287712" cy="1646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796"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797"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33798"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33799"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0"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1001375" y="6352119"/>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45DD01D9-7CE4-442C-8412-CFCEDF3F8629}" type="slidenum">
              <a:rPr lang="en-US" altLang="en-US" sz="1200">
                <a:solidFill>
                  <a:srgbClr val="BCBCBC"/>
                </a:solidFill>
              </a:rPr>
              <a:pPr algn="r" eaLnBrk="1" hangingPunct="1"/>
              <a:t>32</a:t>
            </a:fld>
            <a:endParaRPr lang="en-US" altLang="en-US" sz="1200">
              <a:solidFill>
                <a:srgbClr val="BCBCBC"/>
              </a:solidFill>
            </a:endParaRPr>
          </a:p>
        </p:txBody>
      </p:sp>
      <p:sp>
        <p:nvSpPr>
          <p:cNvPr id="33802" name="Line 12"/>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03" name="Line 13"/>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04" name="Line 14"/>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05" name="Line 15"/>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06" name="Line 16"/>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07" name="Line 17"/>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08" name="Line 18"/>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09" name="Line 20"/>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0" name="Line 21"/>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33811" name="Line 22"/>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2" name="Line 23"/>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3" name="Line 24"/>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4"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33815"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16" name="Line 27"/>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3817" name="Line 28"/>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8"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33819" name="Line 30"/>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0" name="Line 31"/>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3821" name="Line 32"/>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3822"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33823" name="Line 34"/>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3824" name="Line 35"/>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sp>
        <p:nvSpPr>
          <p:cNvPr id="33826" name="Line 47"/>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7" name="Line 48"/>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33828" name="Object 7"/>
          <p:cNvGraphicFramePr>
            <a:graphicFrameLocks noChangeAspect="1"/>
          </p:cNvGraphicFramePr>
          <p:nvPr/>
        </p:nvGraphicFramePr>
        <p:xfrm>
          <a:off x="5360988" y="2295525"/>
          <a:ext cx="3287712" cy="1646238"/>
        </p:xfrm>
        <a:graphic>
          <a:graphicData uri="http://schemas.openxmlformats.org/presentationml/2006/ole">
            <mc:AlternateContent xmlns:mc="http://schemas.openxmlformats.org/markup-compatibility/2006">
              <mc:Choice xmlns:v="urn:schemas-microsoft-com:vml" Requires="v">
                <p:oleObj name="Equation" r:id="rId3" imgW="1930400" imgH="965200" progId="Equation.3">
                  <p:embed/>
                </p:oleObj>
              </mc:Choice>
              <mc:Fallback>
                <p:oleObj name="Equation" r:id="rId3" imgW="1930400" imgH="9652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0988" y="2295525"/>
                        <a:ext cx="3287712" cy="1646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 name="Rectangle 54"/>
          <p:cNvSpPr/>
          <p:nvPr/>
        </p:nvSpPr>
        <p:spPr>
          <a:xfrm>
            <a:off x="5059363" y="3979864"/>
            <a:ext cx="2697162" cy="2173287"/>
          </a:xfrm>
          <a:prstGeom prst="rect">
            <a:avLst/>
          </a:prstGeom>
          <a:solidFill>
            <a:srgbClr val="FFFF99"/>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aphicFrame>
        <p:nvGraphicFramePr>
          <p:cNvPr id="33830" name="Object 7"/>
          <p:cNvGraphicFramePr>
            <a:graphicFrameLocks noChangeAspect="1"/>
          </p:cNvGraphicFramePr>
          <p:nvPr/>
        </p:nvGraphicFramePr>
        <p:xfrm>
          <a:off x="5141913" y="4157664"/>
          <a:ext cx="2487612" cy="1995487"/>
        </p:xfrm>
        <a:graphic>
          <a:graphicData uri="http://schemas.openxmlformats.org/presentationml/2006/ole">
            <mc:AlternateContent xmlns:mc="http://schemas.openxmlformats.org/markup-compatibility/2006">
              <mc:Choice xmlns:v="urn:schemas-microsoft-com:vml" Requires="v">
                <p:oleObj name="Equation" r:id="rId5" imgW="1079032" imgH="863225" progId="Equation.3">
                  <p:embed/>
                </p:oleObj>
              </mc:Choice>
              <mc:Fallback>
                <p:oleObj name="Equation" r:id="rId5" imgW="1079032" imgH="863225"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1913" y="4157664"/>
                        <a:ext cx="2487612" cy="199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820"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21" name="Text Box 161"/>
          <p:cNvSpPr txBox="1">
            <a:spLocks noChangeArrowheads="1"/>
          </p:cNvSpPr>
          <p:nvPr/>
        </p:nvSpPr>
        <p:spPr bwMode="auto">
          <a:xfrm>
            <a:off x="3706814" y="25114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34822"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34823"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824"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1091333" y="641667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91D3BBC1-F000-4E7B-969F-A50D704EAB61}" type="slidenum">
              <a:rPr lang="en-US" altLang="en-US" sz="1200">
                <a:solidFill>
                  <a:srgbClr val="BCBCBC"/>
                </a:solidFill>
              </a:rPr>
              <a:pPr algn="r" eaLnBrk="1" hangingPunct="1"/>
              <a:t>33</a:t>
            </a:fld>
            <a:endParaRPr lang="en-US" altLang="en-US" sz="1200">
              <a:solidFill>
                <a:srgbClr val="BCBCBC"/>
              </a:solidFill>
            </a:endParaRPr>
          </a:p>
        </p:txBody>
      </p:sp>
      <p:sp>
        <p:nvSpPr>
          <p:cNvPr id="34826" name="Line 12"/>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27" name="Line 13"/>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28" name="Line 14"/>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29" name="Line 15"/>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30" name="Line 16"/>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31" name="Line 17"/>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32" name="Line 18"/>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33" name="Line 20"/>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34" name="Line 21"/>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34835" name="Line 22"/>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36" name="Line 23"/>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37" name="Line 24"/>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38"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34839"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840" name="Line 27"/>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4841" name="Line 28"/>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42" name="Text Box 161"/>
          <p:cNvSpPr txBox="1">
            <a:spLocks noChangeArrowheads="1"/>
          </p:cNvSpPr>
          <p:nvPr/>
        </p:nvSpPr>
        <p:spPr bwMode="auto">
          <a:xfrm>
            <a:off x="4259264" y="25304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34843" name="Line 30"/>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44" name="Line 31"/>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4845" name="Line 32"/>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4846" name="Text Box 161"/>
          <p:cNvSpPr txBox="1">
            <a:spLocks noChangeArrowheads="1"/>
          </p:cNvSpPr>
          <p:nvPr/>
        </p:nvSpPr>
        <p:spPr bwMode="auto">
          <a:xfrm>
            <a:off x="4025901" y="222567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34847" name="Line 34"/>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4848" name="Line 35"/>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977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Assuming deflections are in the shape of a sine curve</a:t>
            </a:r>
            <a:endParaRPr lang="en-US">
              <a:solidFill>
                <a:schemeClr val="bg1"/>
              </a:solidFill>
              <a:latin typeface="Symbol" pitchFamily="18" charset="2"/>
              <a:cs typeface="Arial" charset="0"/>
            </a:endParaRPr>
          </a:p>
        </p:txBody>
      </p:sp>
      <p:graphicFrame>
        <p:nvGraphicFramePr>
          <p:cNvPr id="34850" name="Object 7"/>
          <p:cNvGraphicFramePr>
            <a:graphicFrameLocks noChangeAspect="1"/>
          </p:cNvGraphicFramePr>
          <p:nvPr/>
        </p:nvGraphicFramePr>
        <p:xfrm>
          <a:off x="5360988" y="2295525"/>
          <a:ext cx="3287712" cy="1646238"/>
        </p:xfrm>
        <a:graphic>
          <a:graphicData uri="http://schemas.openxmlformats.org/presentationml/2006/ole">
            <mc:AlternateContent xmlns:mc="http://schemas.openxmlformats.org/markup-compatibility/2006">
              <mc:Choice xmlns:v="urn:schemas-microsoft-com:vml" Requires="v">
                <p:oleObj name="Equation" r:id="rId3" imgW="1930400" imgH="965200" progId="Equation.3">
                  <p:embed/>
                </p:oleObj>
              </mc:Choice>
              <mc:Fallback>
                <p:oleObj name="Equation" r:id="rId3" imgW="1930400" imgH="9652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0988" y="2295525"/>
                        <a:ext cx="3287712" cy="1646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851" name="TextBox 38"/>
          <p:cNvSpPr txBox="1">
            <a:spLocks noChangeArrowheads="1"/>
          </p:cNvSpPr>
          <p:nvPr/>
        </p:nvSpPr>
        <p:spPr bwMode="auto">
          <a:xfrm>
            <a:off x="7818438" y="4019551"/>
            <a:ext cx="2335212"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For design </a:t>
            </a:r>
            <a:r>
              <a:rPr lang="en-US" altLang="en-US" sz="1800" i="1">
                <a:solidFill>
                  <a:schemeClr val="bg1"/>
                </a:solidFill>
              </a:rPr>
              <a:t>C</a:t>
            </a:r>
            <a:r>
              <a:rPr lang="en-US" altLang="en-US" sz="1800" i="1" baseline="-25000">
                <a:solidFill>
                  <a:schemeClr val="bg1"/>
                </a:solidFill>
              </a:rPr>
              <a:t>m</a:t>
            </a:r>
            <a:r>
              <a:rPr lang="en-US" altLang="en-US" sz="1800">
                <a:solidFill>
                  <a:schemeClr val="bg1"/>
                </a:solidFill>
              </a:rPr>
              <a:t> is usually taken equal to 1 for this condition (translation of member ends), calculated for the condition where deflections are within a member length (</a:t>
            </a:r>
            <a:r>
              <a:rPr lang="en-US" altLang="en-US" sz="1800" i="1">
                <a:solidFill>
                  <a:schemeClr val="bg1"/>
                </a:solidFill>
              </a:rPr>
              <a:t>P</a:t>
            </a:r>
            <a:r>
              <a:rPr lang="en-US" altLang="en-US" sz="1800">
                <a:solidFill>
                  <a:schemeClr val="bg1"/>
                </a:solidFill>
              </a:rPr>
              <a:t>-</a:t>
            </a:r>
            <a:r>
              <a:rPr lang="en-US" altLang="en-US" sz="1800">
                <a:solidFill>
                  <a:schemeClr val="bg1"/>
                </a:solidFill>
                <a:latin typeface="Symbol" panose="05050102010706020507" pitchFamily="18" charset="2"/>
              </a:rPr>
              <a:t>d</a:t>
            </a:r>
            <a:r>
              <a:rPr lang="en-US" altLang="en-US" sz="1800">
                <a:solidFill>
                  <a:schemeClr val="bg1"/>
                </a:solidFill>
              </a:rPr>
              <a:t>). </a:t>
            </a:r>
          </a:p>
        </p:txBody>
      </p:sp>
      <p:sp>
        <p:nvSpPr>
          <p:cNvPr id="55" name="Rectangle 54"/>
          <p:cNvSpPr/>
          <p:nvPr/>
        </p:nvSpPr>
        <p:spPr>
          <a:xfrm>
            <a:off x="5059363" y="3979864"/>
            <a:ext cx="2697162" cy="2173287"/>
          </a:xfrm>
          <a:prstGeom prst="rect">
            <a:avLst/>
          </a:prstGeom>
          <a:solidFill>
            <a:srgbClr val="FFFF99"/>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aphicFrame>
        <p:nvGraphicFramePr>
          <p:cNvPr id="34853" name="Object 7"/>
          <p:cNvGraphicFramePr>
            <a:graphicFrameLocks noChangeAspect="1"/>
          </p:cNvGraphicFramePr>
          <p:nvPr/>
        </p:nvGraphicFramePr>
        <p:xfrm>
          <a:off x="5141913" y="4157664"/>
          <a:ext cx="2487612" cy="1995487"/>
        </p:xfrm>
        <a:graphic>
          <a:graphicData uri="http://schemas.openxmlformats.org/presentationml/2006/ole">
            <mc:AlternateContent xmlns:mc="http://schemas.openxmlformats.org/markup-compatibility/2006">
              <mc:Choice xmlns:v="urn:schemas-microsoft-com:vml" Requires="v">
                <p:oleObj name="Equation" r:id="rId5" imgW="1079032" imgH="863225" progId="Equation.3">
                  <p:embed/>
                </p:oleObj>
              </mc:Choice>
              <mc:Fallback>
                <p:oleObj name="Equation" r:id="rId5" imgW="1079032" imgH="863225"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1913" y="4157664"/>
                        <a:ext cx="2487612" cy="199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854" name="Line 46"/>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55" name="Line 47"/>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844"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45" name="TextBox 68"/>
          <p:cNvSpPr txBox="1">
            <a:spLocks noChangeArrowheads="1"/>
          </p:cNvSpPr>
          <p:nvPr/>
        </p:nvSpPr>
        <p:spPr bwMode="auto">
          <a:xfrm>
            <a:off x="2652714" y="3260726"/>
            <a:ext cx="1298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b="1" i="1">
                <a:solidFill>
                  <a:schemeClr val="bg1"/>
                </a:solidFill>
              </a:rPr>
              <a:t>H+P</a:t>
            </a:r>
            <a:r>
              <a:rPr lang="en-US" altLang="en-US" sz="2000" b="1">
                <a:solidFill>
                  <a:schemeClr val="bg1"/>
                </a:solidFill>
                <a:latin typeface="Symbol" panose="05050102010706020507" pitchFamily="18" charset="2"/>
              </a:rPr>
              <a:t>D</a:t>
            </a:r>
            <a:r>
              <a:rPr lang="en-US" altLang="en-US" sz="2000" b="1" i="1">
                <a:solidFill>
                  <a:schemeClr val="bg1"/>
                </a:solidFill>
              </a:rPr>
              <a:t>/L</a:t>
            </a:r>
          </a:p>
        </p:txBody>
      </p:sp>
      <p:sp>
        <p:nvSpPr>
          <p:cNvPr id="35846"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69626" y="63785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BEC2F98B-958E-47A8-94C7-485E7D3673D3}" type="slidenum">
              <a:rPr lang="en-US" altLang="en-US" sz="1200">
                <a:solidFill>
                  <a:srgbClr val="BCBCBC"/>
                </a:solidFill>
              </a:rPr>
              <a:pPr algn="r" eaLnBrk="1" hangingPunct="1"/>
              <a:t>34</a:t>
            </a:fld>
            <a:endParaRPr lang="en-US" altLang="en-US" sz="1200" dirty="0">
              <a:solidFill>
                <a:srgbClr val="BCBCBC"/>
              </a:solidFill>
            </a:endParaRPr>
          </a:p>
        </p:txBody>
      </p:sp>
      <p:sp>
        <p:nvSpPr>
          <p:cNvPr id="35848" name="Line 8"/>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49" name="Line 9"/>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50" name="Line 10"/>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51" name="Line 11"/>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52" name="Line 12"/>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53" name="Line 13"/>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54" name="Line 14"/>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55" name="Line 15"/>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56" name="Line 16"/>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35857" name="Line 17"/>
          <p:cNvSpPr>
            <a:spLocks noChangeShapeType="1"/>
          </p:cNvSpPr>
          <p:nvPr/>
        </p:nvSpPr>
        <p:spPr bwMode="auto">
          <a:xfrm flipV="1">
            <a:off x="3729038" y="2871789"/>
            <a:ext cx="0" cy="6762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58"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859" name="Line 19"/>
          <p:cNvSpPr>
            <a:spLocks noChangeShapeType="1"/>
          </p:cNvSpPr>
          <p:nvPr/>
        </p:nvSpPr>
        <p:spPr bwMode="auto">
          <a:xfrm flipV="1">
            <a:off x="4719638" y="28860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60" name="Line 20"/>
          <p:cNvSpPr>
            <a:spLocks noChangeShapeType="1"/>
          </p:cNvSpPr>
          <p:nvPr/>
        </p:nvSpPr>
        <p:spPr bwMode="auto">
          <a:xfrm>
            <a:off x="3724275" y="3124200"/>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61" name="Line 21"/>
          <p:cNvSpPr>
            <a:spLocks noChangeShapeType="1"/>
          </p:cNvSpPr>
          <p:nvPr/>
        </p:nvSpPr>
        <p:spPr bwMode="auto">
          <a:xfrm flipH="1">
            <a:off x="3281363" y="3122613"/>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5862" name="Line 22"/>
          <p:cNvSpPr>
            <a:spLocks noChangeShapeType="1"/>
          </p:cNvSpPr>
          <p:nvPr/>
        </p:nvSpPr>
        <p:spPr bwMode="auto">
          <a:xfrm>
            <a:off x="4719639" y="3122613"/>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5863" name="Text Box 161"/>
          <p:cNvSpPr txBox="1">
            <a:spLocks noChangeArrowheads="1"/>
          </p:cNvSpPr>
          <p:nvPr/>
        </p:nvSpPr>
        <p:spPr bwMode="auto">
          <a:xfrm>
            <a:off x="4025901" y="2730500"/>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35864" name="Line 25"/>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7872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Note that the maximum moment is similar to this case:</a:t>
            </a:r>
            <a:endParaRPr lang="en-US">
              <a:solidFill>
                <a:schemeClr val="bg1"/>
              </a:solidFill>
              <a:latin typeface="Symbol" pitchFamily="18" charset="2"/>
              <a:cs typeface="Arial" charset="0"/>
            </a:endParaRPr>
          </a:p>
        </p:txBody>
      </p:sp>
      <p:sp>
        <p:nvSpPr>
          <p:cNvPr id="35866" name="Line 27"/>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3" name="Right Triangle 32"/>
          <p:cNvSpPr/>
          <p:nvPr/>
        </p:nvSpPr>
        <p:spPr>
          <a:xfrm>
            <a:off x="6483350" y="3676650"/>
            <a:ext cx="1150938" cy="2465388"/>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ight Triangle 28"/>
          <p:cNvSpPr/>
          <p:nvPr/>
        </p:nvSpPr>
        <p:spPr>
          <a:xfrm>
            <a:off x="6483350" y="3671889"/>
            <a:ext cx="679450" cy="2465387"/>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869" name="TextBox 68"/>
          <p:cNvSpPr txBox="1">
            <a:spLocks noChangeArrowheads="1"/>
          </p:cNvSpPr>
          <p:nvPr/>
        </p:nvSpPr>
        <p:spPr bwMode="auto">
          <a:xfrm>
            <a:off x="7731126" y="5653088"/>
            <a:ext cx="2308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i="1">
                <a:solidFill>
                  <a:schemeClr val="bg1"/>
                </a:solidFill>
              </a:rPr>
              <a:t>M</a:t>
            </a:r>
            <a:r>
              <a:rPr lang="en-US" altLang="en-US" i="1" baseline="-25000">
                <a:solidFill>
                  <a:schemeClr val="bg1"/>
                </a:solidFill>
              </a:rPr>
              <a:t>max </a:t>
            </a:r>
            <a:r>
              <a:rPr lang="en-US" altLang="en-US">
                <a:solidFill>
                  <a:schemeClr val="bg1"/>
                </a:solidFill>
              </a:rPr>
              <a:t>= HL + </a:t>
            </a:r>
            <a:r>
              <a:rPr lang="en-US" altLang="en-US" i="1">
                <a:solidFill>
                  <a:schemeClr val="bg1"/>
                </a:solidFill>
              </a:rPr>
              <a:t>P</a:t>
            </a:r>
            <a:r>
              <a:rPr lang="en-US" altLang="en-US">
                <a:solidFill>
                  <a:schemeClr val="bg1"/>
                </a:solidFill>
                <a:latin typeface="Symbol" panose="05050102010706020507" pitchFamily="18" charset="2"/>
              </a:rPr>
              <a:t>D</a:t>
            </a:r>
          </a:p>
        </p:txBody>
      </p:sp>
      <p:sp>
        <p:nvSpPr>
          <p:cNvPr id="35870" name="TextBox 68"/>
          <p:cNvSpPr txBox="1">
            <a:spLocks noChangeArrowheads="1"/>
          </p:cNvSpPr>
          <p:nvPr/>
        </p:nvSpPr>
        <p:spPr bwMode="auto">
          <a:xfrm>
            <a:off x="6170613" y="6088064"/>
            <a:ext cx="2095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Moment Diagram</a:t>
            </a:r>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868"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69" name="TextBox 68"/>
          <p:cNvSpPr txBox="1">
            <a:spLocks noChangeArrowheads="1"/>
          </p:cNvSpPr>
          <p:nvPr/>
        </p:nvSpPr>
        <p:spPr bwMode="auto">
          <a:xfrm>
            <a:off x="2652714" y="3260726"/>
            <a:ext cx="1298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b="1" i="1">
                <a:solidFill>
                  <a:schemeClr val="bg1"/>
                </a:solidFill>
              </a:rPr>
              <a:t>H+P</a:t>
            </a:r>
            <a:r>
              <a:rPr lang="en-US" altLang="en-US" sz="2000" b="1">
                <a:solidFill>
                  <a:schemeClr val="bg1"/>
                </a:solidFill>
                <a:latin typeface="Symbol" panose="05050102010706020507" pitchFamily="18" charset="2"/>
              </a:rPr>
              <a:t>D</a:t>
            </a:r>
            <a:r>
              <a:rPr lang="en-US" altLang="en-US" sz="2000" b="1" i="1">
                <a:solidFill>
                  <a:schemeClr val="bg1"/>
                </a:solidFill>
              </a:rPr>
              <a:t>/L</a:t>
            </a:r>
          </a:p>
        </p:txBody>
      </p:sp>
      <p:sp>
        <p:nvSpPr>
          <p:cNvPr id="36870"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27030" y="6386514"/>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BCC381BF-F53A-4634-8C4D-0F0907B05EC0}" type="slidenum">
              <a:rPr lang="en-US" altLang="en-US" sz="1200">
                <a:solidFill>
                  <a:srgbClr val="BCBCBC"/>
                </a:solidFill>
              </a:rPr>
              <a:pPr algn="r" eaLnBrk="1" hangingPunct="1"/>
              <a:t>35</a:t>
            </a:fld>
            <a:endParaRPr lang="en-US" altLang="en-US" sz="1200" dirty="0">
              <a:solidFill>
                <a:srgbClr val="BCBCBC"/>
              </a:solidFill>
            </a:endParaRPr>
          </a:p>
        </p:txBody>
      </p:sp>
      <p:sp>
        <p:nvSpPr>
          <p:cNvPr id="36872" name="Line 11"/>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73" name="Line 12"/>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74" name="Line 13"/>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75" name="Line 14"/>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76" name="Line 15"/>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77" name="Line 16"/>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78" name="Line 17"/>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79" name="Line 18"/>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80" name="Line 19"/>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36881" name="Line 20"/>
          <p:cNvSpPr>
            <a:spLocks noChangeShapeType="1"/>
          </p:cNvSpPr>
          <p:nvPr/>
        </p:nvSpPr>
        <p:spPr bwMode="auto">
          <a:xfrm flipV="1">
            <a:off x="3729038" y="2871789"/>
            <a:ext cx="0" cy="6762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82"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883" name="Line 26"/>
          <p:cNvSpPr>
            <a:spLocks noChangeShapeType="1"/>
          </p:cNvSpPr>
          <p:nvPr/>
        </p:nvSpPr>
        <p:spPr bwMode="auto">
          <a:xfrm flipV="1">
            <a:off x="4719638" y="28860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84" name="Line 28"/>
          <p:cNvSpPr>
            <a:spLocks noChangeShapeType="1"/>
          </p:cNvSpPr>
          <p:nvPr/>
        </p:nvSpPr>
        <p:spPr bwMode="auto">
          <a:xfrm>
            <a:off x="3724275" y="3124200"/>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85" name="Line 29"/>
          <p:cNvSpPr>
            <a:spLocks noChangeShapeType="1"/>
          </p:cNvSpPr>
          <p:nvPr/>
        </p:nvSpPr>
        <p:spPr bwMode="auto">
          <a:xfrm flipH="1">
            <a:off x="3281363" y="3122613"/>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6886" name="Line 30"/>
          <p:cNvSpPr>
            <a:spLocks noChangeShapeType="1"/>
          </p:cNvSpPr>
          <p:nvPr/>
        </p:nvSpPr>
        <p:spPr bwMode="auto">
          <a:xfrm>
            <a:off x="4719639" y="3122613"/>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6887" name="Text Box 161"/>
          <p:cNvSpPr txBox="1">
            <a:spLocks noChangeArrowheads="1"/>
          </p:cNvSpPr>
          <p:nvPr/>
        </p:nvSpPr>
        <p:spPr bwMode="auto">
          <a:xfrm>
            <a:off x="4025901" y="2730500"/>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36888" name="Line 41"/>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7872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Note that the maximum moment is similar to this case:</a:t>
            </a:r>
            <a:endParaRPr lang="en-US">
              <a:solidFill>
                <a:schemeClr val="bg1"/>
              </a:solidFill>
              <a:latin typeface="Symbol" pitchFamily="18" charset="2"/>
              <a:cs typeface="Arial" charset="0"/>
            </a:endParaRPr>
          </a:p>
        </p:txBody>
      </p:sp>
      <p:sp>
        <p:nvSpPr>
          <p:cNvPr id="36890" name="Line 44"/>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3" name="Right Triangle 32"/>
          <p:cNvSpPr/>
          <p:nvPr/>
        </p:nvSpPr>
        <p:spPr>
          <a:xfrm>
            <a:off x="6483350" y="3681414"/>
            <a:ext cx="1150938" cy="2465387"/>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ight Triangle 28"/>
          <p:cNvSpPr/>
          <p:nvPr/>
        </p:nvSpPr>
        <p:spPr>
          <a:xfrm>
            <a:off x="6483350" y="3671889"/>
            <a:ext cx="679450" cy="2465387"/>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Freeform 40"/>
          <p:cNvSpPr/>
          <p:nvPr/>
        </p:nvSpPr>
        <p:spPr>
          <a:xfrm>
            <a:off x="6489700" y="3648076"/>
            <a:ext cx="1163638" cy="2493963"/>
          </a:xfrm>
          <a:custGeom>
            <a:avLst/>
            <a:gdLst>
              <a:gd name="connsiteX0" fmla="*/ 0 w 1163782"/>
              <a:gd name="connsiteY0" fmla="*/ 0 h 2466109"/>
              <a:gd name="connsiteX1" fmla="*/ 762000 w 1163782"/>
              <a:gd name="connsiteY1" fmla="*/ 1413164 h 2466109"/>
              <a:gd name="connsiteX2" fmla="*/ 1163782 w 1163782"/>
              <a:gd name="connsiteY2" fmla="*/ 2466109 h 2466109"/>
            </a:gdLst>
            <a:ahLst/>
            <a:cxnLst>
              <a:cxn ang="0">
                <a:pos x="connsiteX0" y="connsiteY0"/>
              </a:cxn>
              <a:cxn ang="0">
                <a:pos x="connsiteX1" y="connsiteY1"/>
              </a:cxn>
              <a:cxn ang="0">
                <a:pos x="connsiteX2" y="connsiteY2"/>
              </a:cxn>
            </a:cxnLst>
            <a:rect l="l" t="t" r="r" b="b"/>
            <a:pathLst>
              <a:path w="1163782" h="2466109">
                <a:moveTo>
                  <a:pt x="0" y="0"/>
                </a:moveTo>
                <a:cubicBezTo>
                  <a:pt x="284018" y="501073"/>
                  <a:pt x="568036" y="1002146"/>
                  <a:pt x="762000" y="1413164"/>
                </a:cubicBezTo>
                <a:cubicBezTo>
                  <a:pt x="955964" y="1824182"/>
                  <a:pt x="1059873" y="2145145"/>
                  <a:pt x="1163782" y="2466109"/>
                </a:cubicBezTo>
              </a:path>
            </a:pathLst>
          </a:custGeom>
          <a:ln w="63500">
            <a:solidFill>
              <a:schemeClr val="bg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 name="TextBox 30"/>
          <p:cNvSpPr txBox="1"/>
          <p:nvPr/>
        </p:nvSpPr>
        <p:spPr>
          <a:xfrm>
            <a:off x="5465764" y="2290763"/>
            <a:ext cx="4611687" cy="1225550"/>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However, the shape of the moment diagram is slightly altered, </a:t>
            </a:r>
          </a:p>
          <a:p>
            <a:pPr eaLnBrk="0" hangingPunct="0">
              <a:defRPr/>
            </a:pPr>
            <a:r>
              <a:rPr lang="en-US">
                <a:solidFill>
                  <a:schemeClr val="bg1"/>
                </a:solidFill>
                <a:cs typeface="Arial" charset="0"/>
              </a:rPr>
              <a:t>now assumed to be a straight line.</a:t>
            </a:r>
            <a:endParaRPr lang="en-US">
              <a:solidFill>
                <a:schemeClr val="bg1"/>
              </a:solidFill>
              <a:latin typeface="Symbol" pitchFamily="18" charset="2"/>
              <a:cs typeface="Arial" charset="0"/>
            </a:endParaRPr>
          </a:p>
        </p:txBody>
      </p:sp>
      <p:sp>
        <p:nvSpPr>
          <p:cNvPr id="36895" name="TextBox 68"/>
          <p:cNvSpPr txBox="1">
            <a:spLocks noChangeArrowheads="1"/>
          </p:cNvSpPr>
          <p:nvPr/>
        </p:nvSpPr>
        <p:spPr bwMode="auto">
          <a:xfrm>
            <a:off x="7316789" y="4205289"/>
            <a:ext cx="24479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Previous case moment</a:t>
            </a:r>
          </a:p>
        </p:txBody>
      </p:sp>
      <p:sp>
        <p:nvSpPr>
          <p:cNvPr id="36896" name="Line 52"/>
          <p:cNvSpPr>
            <a:spLocks noChangeShapeType="1"/>
          </p:cNvSpPr>
          <p:nvPr/>
        </p:nvSpPr>
        <p:spPr bwMode="auto">
          <a:xfrm flipH="1">
            <a:off x="7019925" y="4400551"/>
            <a:ext cx="342900" cy="200025"/>
          </a:xfrm>
          <a:prstGeom prst="line">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6897" name="TextBox 68"/>
          <p:cNvSpPr txBox="1">
            <a:spLocks noChangeArrowheads="1"/>
          </p:cNvSpPr>
          <p:nvPr/>
        </p:nvSpPr>
        <p:spPr bwMode="auto">
          <a:xfrm>
            <a:off x="7731126" y="5653088"/>
            <a:ext cx="2308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i="1">
                <a:solidFill>
                  <a:schemeClr val="bg1"/>
                </a:solidFill>
              </a:rPr>
              <a:t>M</a:t>
            </a:r>
            <a:r>
              <a:rPr lang="en-US" altLang="en-US" i="1" baseline="-25000">
                <a:solidFill>
                  <a:schemeClr val="bg1"/>
                </a:solidFill>
              </a:rPr>
              <a:t>max </a:t>
            </a:r>
            <a:r>
              <a:rPr lang="en-US" altLang="en-US">
                <a:solidFill>
                  <a:schemeClr val="bg1"/>
                </a:solidFill>
              </a:rPr>
              <a:t>= HL + </a:t>
            </a:r>
            <a:r>
              <a:rPr lang="en-US" altLang="en-US" i="1">
                <a:solidFill>
                  <a:schemeClr val="bg1"/>
                </a:solidFill>
              </a:rPr>
              <a:t>P</a:t>
            </a:r>
            <a:r>
              <a:rPr lang="en-US" altLang="en-US">
                <a:solidFill>
                  <a:schemeClr val="bg1"/>
                </a:solidFill>
                <a:latin typeface="Symbol" panose="05050102010706020507" pitchFamily="18" charset="2"/>
              </a:rPr>
              <a:t>D</a:t>
            </a:r>
          </a:p>
        </p:txBody>
      </p:sp>
      <p:sp>
        <p:nvSpPr>
          <p:cNvPr id="36898" name="TextBox 68"/>
          <p:cNvSpPr txBox="1">
            <a:spLocks noChangeArrowheads="1"/>
          </p:cNvSpPr>
          <p:nvPr/>
        </p:nvSpPr>
        <p:spPr bwMode="auto">
          <a:xfrm>
            <a:off x="6170613" y="6088064"/>
            <a:ext cx="2095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Moment Diagram</a:t>
            </a:r>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892"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3" name="TextBox 68"/>
          <p:cNvSpPr txBox="1">
            <a:spLocks noChangeArrowheads="1"/>
          </p:cNvSpPr>
          <p:nvPr/>
        </p:nvSpPr>
        <p:spPr bwMode="auto">
          <a:xfrm>
            <a:off x="2652714" y="3260726"/>
            <a:ext cx="1298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b="1" i="1">
                <a:solidFill>
                  <a:schemeClr val="bg1"/>
                </a:solidFill>
              </a:rPr>
              <a:t>H+P</a:t>
            </a:r>
            <a:r>
              <a:rPr lang="en-US" altLang="en-US" sz="2000" b="1">
                <a:solidFill>
                  <a:schemeClr val="bg1"/>
                </a:solidFill>
                <a:latin typeface="Symbol" panose="05050102010706020507" pitchFamily="18" charset="2"/>
              </a:rPr>
              <a:t>D</a:t>
            </a:r>
            <a:r>
              <a:rPr lang="en-US" altLang="en-US" sz="2000" b="1" i="1">
                <a:solidFill>
                  <a:schemeClr val="bg1"/>
                </a:solidFill>
              </a:rPr>
              <a:t>/L</a:t>
            </a:r>
          </a:p>
        </p:txBody>
      </p:sp>
      <p:sp>
        <p:nvSpPr>
          <p:cNvPr id="37894"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69626" y="6319838"/>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9F2850A0-52FA-43F0-978D-8D4EDC11ADEB}" type="slidenum">
              <a:rPr lang="en-US" altLang="en-US" sz="1200">
                <a:solidFill>
                  <a:srgbClr val="BCBCBC"/>
                </a:solidFill>
              </a:rPr>
              <a:pPr algn="r" eaLnBrk="1" hangingPunct="1"/>
              <a:t>36</a:t>
            </a:fld>
            <a:endParaRPr lang="en-US" altLang="en-US" sz="1200" dirty="0">
              <a:solidFill>
                <a:srgbClr val="BCBCBC"/>
              </a:solidFill>
            </a:endParaRPr>
          </a:p>
        </p:txBody>
      </p:sp>
      <p:sp>
        <p:nvSpPr>
          <p:cNvPr id="37896" name="Line 8"/>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7" name="Line 9"/>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8" name="Line 10"/>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9" name="Line 11"/>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0" name="Line 12"/>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1" name="Line 13"/>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2" name="Line 14"/>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3" name="Line 15"/>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4" name="Line 16"/>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37905" name="Line 17"/>
          <p:cNvSpPr>
            <a:spLocks noChangeShapeType="1"/>
          </p:cNvSpPr>
          <p:nvPr/>
        </p:nvSpPr>
        <p:spPr bwMode="auto">
          <a:xfrm flipV="1">
            <a:off x="3729038" y="2871789"/>
            <a:ext cx="0" cy="6762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6"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907" name="Line 19"/>
          <p:cNvSpPr>
            <a:spLocks noChangeShapeType="1"/>
          </p:cNvSpPr>
          <p:nvPr/>
        </p:nvSpPr>
        <p:spPr bwMode="auto">
          <a:xfrm flipV="1">
            <a:off x="4719638" y="28860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8" name="Line 20"/>
          <p:cNvSpPr>
            <a:spLocks noChangeShapeType="1"/>
          </p:cNvSpPr>
          <p:nvPr/>
        </p:nvSpPr>
        <p:spPr bwMode="auto">
          <a:xfrm>
            <a:off x="3724275" y="3124200"/>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9" name="Line 21"/>
          <p:cNvSpPr>
            <a:spLocks noChangeShapeType="1"/>
          </p:cNvSpPr>
          <p:nvPr/>
        </p:nvSpPr>
        <p:spPr bwMode="auto">
          <a:xfrm flipH="1">
            <a:off x="3281363" y="3122613"/>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7910" name="Line 22"/>
          <p:cNvSpPr>
            <a:spLocks noChangeShapeType="1"/>
          </p:cNvSpPr>
          <p:nvPr/>
        </p:nvSpPr>
        <p:spPr bwMode="auto">
          <a:xfrm>
            <a:off x="4719639" y="3122613"/>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7911" name="Text Box 161"/>
          <p:cNvSpPr txBox="1">
            <a:spLocks noChangeArrowheads="1"/>
          </p:cNvSpPr>
          <p:nvPr/>
        </p:nvSpPr>
        <p:spPr bwMode="auto">
          <a:xfrm>
            <a:off x="4025901" y="2730500"/>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37912" name="Line 25"/>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7872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Note that the maximum moment is similar to this case:</a:t>
            </a:r>
            <a:endParaRPr lang="en-US">
              <a:solidFill>
                <a:schemeClr val="bg1"/>
              </a:solidFill>
              <a:latin typeface="Symbol" pitchFamily="18" charset="2"/>
              <a:cs typeface="Arial" charset="0"/>
            </a:endParaRPr>
          </a:p>
        </p:txBody>
      </p:sp>
      <p:sp>
        <p:nvSpPr>
          <p:cNvPr id="37914" name="Line 27"/>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916"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17" name="TextBox 68"/>
          <p:cNvSpPr txBox="1">
            <a:spLocks noChangeArrowheads="1"/>
          </p:cNvSpPr>
          <p:nvPr/>
        </p:nvSpPr>
        <p:spPr bwMode="auto">
          <a:xfrm>
            <a:off x="2652714" y="3260726"/>
            <a:ext cx="1298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b="1" i="1">
                <a:solidFill>
                  <a:schemeClr val="bg1"/>
                </a:solidFill>
              </a:rPr>
              <a:t>H+P</a:t>
            </a:r>
            <a:r>
              <a:rPr lang="en-US" altLang="en-US" sz="2000" b="1">
                <a:solidFill>
                  <a:schemeClr val="bg1"/>
                </a:solidFill>
                <a:latin typeface="Symbol" panose="05050102010706020507" pitchFamily="18" charset="2"/>
              </a:rPr>
              <a:t>D</a:t>
            </a:r>
            <a:r>
              <a:rPr lang="en-US" altLang="en-US" sz="2000" b="1" i="1">
                <a:solidFill>
                  <a:schemeClr val="bg1"/>
                </a:solidFill>
              </a:rPr>
              <a:t>/L</a:t>
            </a:r>
          </a:p>
        </p:txBody>
      </p:sp>
      <p:sp>
        <p:nvSpPr>
          <p:cNvPr id="38918"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69626" y="6343652"/>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A00FB6BD-A7DC-4D7C-AF93-E4EAC5EB4D4F}" type="slidenum">
              <a:rPr lang="en-US" altLang="en-US" sz="1200">
                <a:solidFill>
                  <a:srgbClr val="BCBCBC"/>
                </a:solidFill>
              </a:rPr>
              <a:pPr algn="r" eaLnBrk="1" hangingPunct="1"/>
              <a:t>37</a:t>
            </a:fld>
            <a:endParaRPr lang="en-US" altLang="en-US" sz="1200" dirty="0">
              <a:solidFill>
                <a:srgbClr val="BCBCBC"/>
              </a:solidFill>
            </a:endParaRPr>
          </a:p>
        </p:txBody>
      </p:sp>
      <p:sp>
        <p:nvSpPr>
          <p:cNvPr id="38920" name="Line 8"/>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1" name="Line 9"/>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2" name="Line 10"/>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3" name="Line 11"/>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4" name="Line 12"/>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5" name="Line 13"/>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6" name="Line 14"/>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7" name="Line 15"/>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8" name="Line 16"/>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38929" name="Line 17"/>
          <p:cNvSpPr>
            <a:spLocks noChangeShapeType="1"/>
          </p:cNvSpPr>
          <p:nvPr/>
        </p:nvSpPr>
        <p:spPr bwMode="auto">
          <a:xfrm flipV="1">
            <a:off x="3729038" y="2871789"/>
            <a:ext cx="0" cy="6762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30"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931" name="Line 19"/>
          <p:cNvSpPr>
            <a:spLocks noChangeShapeType="1"/>
          </p:cNvSpPr>
          <p:nvPr/>
        </p:nvSpPr>
        <p:spPr bwMode="auto">
          <a:xfrm flipV="1">
            <a:off x="4719638" y="28860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32" name="Line 20"/>
          <p:cNvSpPr>
            <a:spLocks noChangeShapeType="1"/>
          </p:cNvSpPr>
          <p:nvPr/>
        </p:nvSpPr>
        <p:spPr bwMode="auto">
          <a:xfrm>
            <a:off x="3724275" y="3124200"/>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33" name="Line 21"/>
          <p:cNvSpPr>
            <a:spLocks noChangeShapeType="1"/>
          </p:cNvSpPr>
          <p:nvPr/>
        </p:nvSpPr>
        <p:spPr bwMode="auto">
          <a:xfrm flipH="1">
            <a:off x="3281363" y="3122613"/>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8934" name="Line 22"/>
          <p:cNvSpPr>
            <a:spLocks noChangeShapeType="1"/>
          </p:cNvSpPr>
          <p:nvPr/>
        </p:nvSpPr>
        <p:spPr bwMode="auto">
          <a:xfrm>
            <a:off x="4719639" y="3122613"/>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8935" name="Text Box 161"/>
          <p:cNvSpPr txBox="1">
            <a:spLocks noChangeArrowheads="1"/>
          </p:cNvSpPr>
          <p:nvPr/>
        </p:nvSpPr>
        <p:spPr bwMode="auto">
          <a:xfrm>
            <a:off x="4025901" y="2730500"/>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38936" name="Line 25"/>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7872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Note that the maximum moment is similar to this case:</a:t>
            </a:r>
            <a:endParaRPr lang="en-US">
              <a:solidFill>
                <a:schemeClr val="bg1"/>
              </a:solidFill>
              <a:latin typeface="Symbol" pitchFamily="18" charset="2"/>
              <a:cs typeface="Arial" charset="0"/>
            </a:endParaRPr>
          </a:p>
        </p:txBody>
      </p:sp>
      <p:sp>
        <p:nvSpPr>
          <p:cNvPr id="38938" name="Line 27"/>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38939" name="Object 2"/>
          <p:cNvGraphicFramePr>
            <a:graphicFrameLocks noChangeAspect="1"/>
          </p:cNvGraphicFramePr>
          <p:nvPr/>
        </p:nvGraphicFramePr>
        <p:xfrm>
          <a:off x="5553075" y="2320926"/>
          <a:ext cx="2127250" cy="784225"/>
        </p:xfrm>
        <a:graphic>
          <a:graphicData uri="http://schemas.openxmlformats.org/presentationml/2006/ole">
            <mc:AlternateContent xmlns:mc="http://schemas.openxmlformats.org/markup-compatibility/2006">
              <mc:Choice xmlns:v="urn:schemas-microsoft-com:vml" Requires="v">
                <p:oleObj name="Equation" r:id="rId3" imgW="1205977" imgH="444307" progId="Equation.3">
                  <p:embed/>
                </p:oleObj>
              </mc:Choice>
              <mc:Fallback>
                <p:oleObj name="Equation" r:id="rId3" imgW="1205977" imgH="444307"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3075" y="2320926"/>
                        <a:ext cx="2127250"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940"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41" name="TextBox 68"/>
          <p:cNvSpPr txBox="1">
            <a:spLocks noChangeArrowheads="1"/>
          </p:cNvSpPr>
          <p:nvPr/>
        </p:nvSpPr>
        <p:spPr bwMode="auto">
          <a:xfrm>
            <a:off x="2652714" y="3260726"/>
            <a:ext cx="1298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b="1" i="1">
                <a:solidFill>
                  <a:schemeClr val="bg1"/>
                </a:solidFill>
              </a:rPr>
              <a:t>H+P</a:t>
            </a:r>
            <a:r>
              <a:rPr lang="en-US" altLang="en-US" sz="2000" b="1">
                <a:solidFill>
                  <a:schemeClr val="bg1"/>
                </a:solidFill>
                <a:latin typeface="Symbol" panose="05050102010706020507" pitchFamily="18" charset="2"/>
              </a:rPr>
              <a:t>D</a:t>
            </a:r>
            <a:r>
              <a:rPr lang="en-US" altLang="en-US" sz="2000" b="1" i="1">
                <a:solidFill>
                  <a:schemeClr val="bg1"/>
                </a:solidFill>
              </a:rPr>
              <a:t>/L</a:t>
            </a:r>
          </a:p>
        </p:txBody>
      </p:sp>
      <p:sp>
        <p:nvSpPr>
          <p:cNvPr id="39942"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837333" y="63785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6246B63D-7456-4693-9E66-BD8988A2E0C2}" type="slidenum">
              <a:rPr lang="en-US" altLang="en-US" sz="1200">
                <a:solidFill>
                  <a:srgbClr val="BCBCBC"/>
                </a:solidFill>
              </a:rPr>
              <a:pPr algn="r" eaLnBrk="1" hangingPunct="1"/>
              <a:t>38</a:t>
            </a:fld>
            <a:endParaRPr lang="en-US" altLang="en-US" sz="1200">
              <a:solidFill>
                <a:srgbClr val="BCBCBC"/>
              </a:solidFill>
            </a:endParaRPr>
          </a:p>
        </p:txBody>
      </p:sp>
      <p:sp>
        <p:nvSpPr>
          <p:cNvPr id="39944" name="Line 8"/>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45" name="Line 9"/>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46" name="Line 10"/>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47" name="Line 11"/>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48" name="Line 12"/>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49" name="Line 13"/>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50" name="Line 14"/>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51" name="Line 15"/>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52" name="Line 16"/>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39953" name="Line 17"/>
          <p:cNvSpPr>
            <a:spLocks noChangeShapeType="1"/>
          </p:cNvSpPr>
          <p:nvPr/>
        </p:nvSpPr>
        <p:spPr bwMode="auto">
          <a:xfrm flipV="1">
            <a:off x="3729038" y="2871789"/>
            <a:ext cx="0" cy="6762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54"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955" name="Line 19"/>
          <p:cNvSpPr>
            <a:spLocks noChangeShapeType="1"/>
          </p:cNvSpPr>
          <p:nvPr/>
        </p:nvSpPr>
        <p:spPr bwMode="auto">
          <a:xfrm flipV="1">
            <a:off x="4719638" y="28860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56" name="Line 20"/>
          <p:cNvSpPr>
            <a:spLocks noChangeShapeType="1"/>
          </p:cNvSpPr>
          <p:nvPr/>
        </p:nvSpPr>
        <p:spPr bwMode="auto">
          <a:xfrm>
            <a:off x="3724275" y="3124200"/>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57" name="Line 21"/>
          <p:cNvSpPr>
            <a:spLocks noChangeShapeType="1"/>
          </p:cNvSpPr>
          <p:nvPr/>
        </p:nvSpPr>
        <p:spPr bwMode="auto">
          <a:xfrm flipH="1">
            <a:off x="3281363" y="3122613"/>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9958" name="Line 22"/>
          <p:cNvSpPr>
            <a:spLocks noChangeShapeType="1"/>
          </p:cNvSpPr>
          <p:nvPr/>
        </p:nvSpPr>
        <p:spPr bwMode="auto">
          <a:xfrm>
            <a:off x="4719639" y="3122613"/>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39959" name="Text Box 161"/>
          <p:cNvSpPr txBox="1">
            <a:spLocks noChangeArrowheads="1"/>
          </p:cNvSpPr>
          <p:nvPr/>
        </p:nvSpPr>
        <p:spPr bwMode="auto">
          <a:xfrm>
            <a:off x="4025901" y="2730500"/>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39960" name="Line 25"/>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7872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Note that the maximum moment is similar to this case:</a:t>
            </a:r>
            <a:endParaRPr lang="en-US">
              <a:solidFill>
                <a:schemeClr val="bg1"/>
              </a:solidFill>
              <a:latin typeface="Symbol" pitchFamily="18" charset="2"/>
              <a:cs typeface="Arial" charset="0"/>
            </a:endParaRPr>
          </a:p>
        </p:txBody>
      </p:sp>
      <p:sp>
        <p:nvSpPr>
          <p:cNvPr id="39962" name="Line 27"/>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39963" name="Object 2"/>
          <p:cNvGraphicFramePr>
            <a:graphicFrameLocks noChangeAspect="1"/>
          </p:cNvGraphicFramePr>
          <p:nvPr/>
        </p:nvGraphicFramePr>
        <p:xfrm>
          <a:off x="5553075" y="2320926"/>
          <a:ext cx="2127250" cy="784225"/>
        </p:xfrm>
        <a:graphic>
          <a:graphicData uri="http://schemas.openxmlformats.org/presentationml/2006/ole">
            <mc:AlternateContent xmlns:mc="http://schemas.openxmlformats.org/markup-compatibility/2006">
              <mc:Choice xmlns:v="urn:schemas-microsoft-com:vml" Requires="v">
                <p:oleObj name="Equation" r:id="rId3" imgW="1205977" imgH="444307" progId="Equation.3">
                  <p:embed/>
                </p:oleObj>
              </mc:Choice>
              <mc:Fallback>
                <p:oleObj name="Equation" r:id="rId3" imgW="1205977" imgH="444307"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3075" y="2320926"/>
                        <a:ext cx="2127250"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964" name="Object 3"/>
          <p:cNvGraphicFramePr>
            <a:graphicFrameLocks noChangeAspect="1"/>
          </p:cNvGraphicFramePr>
          <p:nvPr/>
        </p:nvGraphicFramePr>
        <p:xfrm>
          <a:off x="5548313" y="3089276"/>
          <a:ext cx="1992312" cy="784225"/>
        </p:xfrm>
        <a:graphic>
          <a:graphicData uri="http://schemas.openxmlformats.org/presentationml/2006/ole">
            <mc:AlternateContent xmlns:mc="http://schemas.openxmlformats.org/markup-compatibility/2006">
              <mc:Choice xmlns:v="urn:schemas-microsoft-com:vml" Requires="v">
                <p:oleObj name="Equation" r:id="rId5" imgW="1129810" imgH="444307" progId="Equation.3">
                  <p:embed/>
                </p:oleObj>
              </mc:Choice>
              <mc:Fallback>
                <p:oleObj name="Equation" r:id="rId5" imgW="1129810" imgH="444307"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48313" y="3089276"/>
                        <a:ext cx="1992312"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964"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5" name="TextBox 68"/>
          <p:cNvSpPr txBox="1">
            <a:spLocks noChangeArrowheads="1"/>
          </p:cNvSpPr>
          <p:nvPr/>
        </p:nvSpPr>
        <p:spPr bwMode="auto">
          <a:xfrm>
            <a:off x="2652714" y="3260726"/>
            <a:ext cx="1298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b="1" i="1">
                <a:solidFill>
                  <a:schemeClr val="bg1"/>
                </a:solidFill>
              </a:rPr>
              <a:t>H+P</a:t>
            </a:r>
            <a:r>
              <a:rPr lang="en-US" altLang="en-US" sz="2000" b="1">
                <a:solidFill>
                  <a:schemeClr val="bg1"/>
                </a:solidFill>
                <a:latin typeface="Symbol" panose="05050102010706020507" pitchFamily="18" charset="2"/>
              </a:rPr>
              <a:t>D</a:t>
            </a:r>
            <a:r>
              <a:rPr lang="en-US" altLang="en-US" sz="2000" b="1" i="1">
                <a:solidFill>
                  <a:schemeClr val="bg1"/>
                </a:solidFill>
              </a:rPr>
              <a:t>/L</a:t>
            </a:r>
          </a:p>
        </p:txBody>
      </p:sp>
      <p:sp>
        <p:nvSpPr>
          <p:cNvPr id="40966"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29146" y="6344182"/>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D6D60089-9768-4033-93BE-21FA3EDAD712}" type="slidenum">
              <a:rPr lang="en-US" altLang="en-US" sz="1200">
                <a:solidFill>
                  <a:srgbClr val="BCBCBC"/>
                </a:solidFill>
              </a:rPr>
              <a:pPr algn="r" eaLnBrk="1" hangingPunct="1"/>
              <a:t>39</a:t>
            </a:fld>
            <a:endParaRPr lang="en-US" altLang="en-US" sz="1200" dirty="0">
              <a:solidFill>
                <a:srgbClr val="BCBCBC"/>
              </a:solidFill>
            </a:endParaRPr>
          </a:p>
        </p:txBody>
      </p:sp>
      <p:sp>
        <p:nvSpPr>
          <p:cNvPr id="40968" name="Line 8"/>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9" name="Line 9"/>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70" name="Line 10"/>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71" name="Line 11"/>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72" name="Line 12"/>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73" name="Line 13"/>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74" name="Line 14"/>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75" name="Line 15"/>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76" name="Line 16"/>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40977" name="Line 17"/>
          <p:cNvSpPr>
            <a:spLocks noChangeShapeType="1"/>
          </p:cNvSpPr>
          <p:nvPr/>
        </p:nvSpPr>
        <p:spPr bwMode="auto">
          <a:xfrm flipV="1">
            <a:off x="3729038" y="2871789"/>
            <a:ext cx="0" cy="6762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78"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979" name="Line 19"/>
          <p:cNvSpPr>
            <a:spLocks noChangeShapeType="1"/>
          </p:cNvSpPr>
          <p:nvPr/>
        </p:nvSpPr>
        <p:spPr bwMode="auto">
          <a:xfrm flipV="1">
            <a:off x="4719638" y="28860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80" name="Line 20"/>
          <p:cNvSpPr>
            <a:spLocks noChangeShapeType="1"/>
          </p:cNvSpPr>
          <p:nvPr/>
        </p:nvSpPr>
        <p:spPr bwMode="auto">
          <a:xfrm>
            <a:off x="3724275" y="3124200"/>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81" name="Line 21"/>
          <p:cNvSpPr>
            <a:spLocks noChangeShapeType="1"/>
          </p:cNvSpPr>
          <p:nvPr/>
        </p:nvSpPr>
        <p:spPr bwMode="auto">
          <a:xfrm flipH="1">
            <a:off x="3281363" y="3122613"/>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0982" name="Line 22"/>
          <p:cNvSpPr>
            <a:spLocks noChangeShapeType="1"/>
          </p:cNvSpPr>
          <p:nvPr/>
        </p:nvSpPr>
        <p:spPr bwMode="auto">
          <a:xfrm>
            <a:off x="4719639" y="3122613"/>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0983" name="Text Box 161"/>
          <p:cNvSpPr txBox="1">
            <a:spLocks noChangeArrowheads="1"/>
          </p:cNvSpPr>
          <p:nvPr/>
        </p:nvSpPr>
        <p:spPr bwMode="auto">
          <a:xfrm>
            <a:off x="4025901" y="2730500"/>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40984" name="Line 25"/>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7872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Note that the maximum moment is similar to this case:</a:t>
            </a:r>
            <a:endParaRPr lang="en-US">
              <a:solidFill>
                <a:schemeClr val="bg1"/>
              </a:solidFill>
              <a:latin typeface="Symbol" pitchFamily="18" charset="2"/>
              <a:cs typeface="Arial" charset="0"/>
            </a:endParaRPr>
          </a:p>
        </p:txBody>
      </p:sp>
      <p:sp>
        <p:nvSpPr>
          <p:cNvPr id="40986" name="Line 27"/>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40987" name="Object 2"/>
          <p:cNvGraphicFramePr>
            <a:graphicFrameLocks noChangeAspect="1"/>
          </p:cNvGraphicFramePr>
          <p:nvPr/>
        </p:nvGraphicFramePr>
        <p:xfrm>
          <a:off x="5553075" y="2320926"/>
          <a:ext cx="2127250" cy="784225"/>
        </p:xfrm>
        <a:graphic>
          <a:graphicData uri="http://schemas.openxmlformats.org/presentationml/2006/ole">
            <mc:AlternateContent xmlns:mc="http://schemas.openxmlformats.org/markup-compatibility/2006">
              <mc:Choice xmlns:v="urn:schemas-microsoft-com:vml" Requires="v">
                <p:oleObj name="Equation" r:id="rId3" imgW="1205977" imgH="444307" progId="Equation.3">
                  <p:embed/>
                </p:oleObj>
              </mc:Choice>
              <mc:Fallback>
                <p:oleObj name="Equation" r:id="rId3" imgW="1205977" imgH="444307"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3075" y="2320926"/>
                        <a:ext cx="2127250"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988" name="Object 3"/>
          <p:cNvGraphicFramePr>
            <a:graphicFrameLocks noChangeAspect="1"/>
          </p:cNvGraphicFramePr>
          <p:nvPr/>
        </p:nvGraphicFramePr>
        <p:xfrm>
          <a:off x="5548313" y="3089276"/>
          <a:ext cx="1992312" cy="784225"/>
        </p:xfrm>
        <a:graphic>
          <a:graphicData uri="http://schemas.openxmlformats.org/presentationml/2006/ole">
            <mc:AlternateContent xmlns:mc="http://schemas.openxmlformats.org/markup-compatibility/2006">
              <mc:Choice xmlns:v="urn:schemas-microsoft-com:vml" Requires="v">
                <p:oleObj name="Equation" r:id="rId5" imgW="1129810" imgH="444307" progId="Equation.3">
                  <p:embed/>
                </p:oleObj>
              </mc:Choice>
              <mc:Fallback>
                <p:oleObj name="Equation" r:id="rId5" imgW="1129810" imgH="444307"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48313" y="3089276"/>
                        <a:ext cx="1992312"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989" name="Object 4"/>
          <p:cNvGraphicFramePr>
            <a:graphicFrameLocks noChangeAspect="1"/>
          </p:cNvGraphicFramePr>
          <p:nvPr/>
        </p:nvGraphicFramePr>
        <p:xfrm>
          <a:off x="5548313" y="3916363"/>
          <a:ext cx="1746250" cy="762000"/>
        </p:xfrm>
        <a:graphic>
          <a:graphicData uri="http://schemas.openxmlformats.org/presentationml/2006/ole">
            <mc:AlternateContent xmlns:mc="http://schemas.openxmlformats.org/markup-compatibility/2006">
              <mc:Choice xmlns:v="urn:schemas-microsoft-com:vml" Requires="v">
                <p:oleObj name="Equation" r:id="rId7" imgW="990170" imgH="431613" progId="Equation.3">
                  <p:embed/>
                </p:oleObj>
              </mc:Choice>
              <mc:Fallback>
                <p:oleObj name="Equation" r:id="rId7" imgW="990170" imgH="431613"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48313" y="3916363"/>
                        <a:ext cx="174625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29" name="TextBox 28"/>
          <p:cNvSpPr txBox="1"/>
          <p:nvPr/>
        </p:nvSpPr>
        <p:spPr>
          <a:xfrm>
            <a:off x="2028825" y="453123"/>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Combination of multiple states of stress: </a:t>
            </a:r>
          </a:p>
        </p:txBody>
      </p:sp>
      <p:sp>
        <p:nvSpPr>
          <p:cNvPr id="3" name="TextBox 2"/>
          <p:cNvSpPr txBox="1"/>
          <p:nvPr/>
        </p:nvSpPr>
        <p:spPr>
          <a:xfrm>
            <a:off x="1895476" y="1844675"/>
            <a:ext cx="3254375" cy="195580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Bending about the major and minor axis will combine to provide maximum stresses in the corner of a W shape.</a:t>
            </a:r>
          </a:p>
        </p:txBody>
      </p:sp>
      <p:sp>
        <p:nvSpPr>
          <p:cNvPr id="4" name="TextBox 3"/>
          <p:cNvSpPr txBox="1"/>
          <p:nvPr/>
        </p:nvSpPr>
        <p:spPr>
          <a:xfrm>
            <a:off x="1901826" y="3871914"/>
            <a:ext cx="3248025" cy="159067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Axial load will provide uniform stresses across the member and add to other maximum stresses.</a:t>
            </a:r>
          </a:p>
        </p:txBody>
      </p:sp>
      <p:sp>
        <p:nvSpPr>
          <p:cNvPr id="7" name="TextBox 6"/>
          <p:cNvSpPr txBox="1"/>
          <p:nvPr/>
        </p:nvSpPr>
        <p:spPr>
          <a:xfrm>
            <a:off x="5334001" y="1855789"/>
            <a:ext cx="4835525" cy="3603625"/>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p:txBody>
      </p:sp>
      <p:sp>
        <p:nvSpPr>
          <p:cNvPr id="5127" name="Text Box 15"/>
          <p:cNvSpPr txBox="1">
            <a:spLocks noChangeArrowheads="1"/>
          </p:cNvSpPr>
          <p:nvPr/>
        </p:nvSpPr>
        <p:spPr bwMode="auto">
          <a:xfrm>
            <a:off x="7204076" y="3735388"/>
            <a:ext cx="1635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spcBef>
                <a:spcPct val="50000"/>
              </a:spcBef>
            </a:pPr>
            <a:r>
              <a:rPr lang="en-US" altLang="en-US">
                <a:solidFill>
                  <a:schemeClr val="bg1"/>
                </a:solidFill>
                <a:latin typeface="Symbol" panose="05050102010706020507" pitchFamily="18" charset="2"/>
              </a:rPr>
              <a:t>s</a:t>
            </a:r>
            <a:r>
              <a:rPr lang="en-US" altLang="en-US" baseline="-25000">
                <a:solidFill>
                  <a:schemeClr val="bg1"/>
                </a:solidFill>
                <a:latin typeface="Symbol" panose="05050102010706020507" pitchFamily="18" charset="2"/>
              </a:rPr>
              <a:t>1</a:t>
            </a:r>
            <a:r>
              <a:rPr lang="en-US" altLang="en-US">
                <a:solidFill>
                  <a:schemeClr val="bg1"/>
                </a:solidFill>
              </a:rPr>
              <a:t>=</a:t>
            </a:r>
            <a:r>
              <a:rPr lang="en-US" altLang="en-US" i="1">
                <a:solidFill>
                  <a:schemeClr val="bg1"/>
                </a:solidFill>
              </a:rPr>
              <a:t>M</a:t>
            </a:r>
            <a:r>
              <a:rPr lang="en-US" altLang="en-US" i="1" baseline="-25000">
                <a:solidFill>
                  <a:schemeClr val="bg1"/>
                </a:solidFill>
              </a:rPr>
              <a:t>x</a:t>
            </a:r>
            <a:r>
              <a:rPr lang="en-US" altLang="en-US" i="1">
                <a:solidFill>
                  <a:schemeClr val="bg1"/>
                </a:solidFill>
              </a:rPr>
              <a:t>c</a:t>
            </a:r>
            <a:r>
              <a:rPr lang="en-US" altLang="en-US" i="1" baseline="-25000">
                <a:solidFill>
                  <a:schemeClr val="bg1"/>
                </a:solidFill>
              </a:rPr>
              <a:t>y</a:t>
            </a:r>
            <a:r>
              <a:rPr lang="en-US" altLang="en-US">
                <a:solidFill>
                  <a:schemeClr val="bg1"/>
                </a:solidFill>
              </a:rPr>
              <a:t>/</a:t>
            </a:r>
            <a:r>
              <a:rPr lang="en-US" altLang="en-US" i="1">
                <a:solidFill>
                  <a:schemeClr val="bg1"/>
                </a:solidFill>
              </a:rPr>
              <a:t>I</a:t>
            </a:r>
            <a:r>
              <a:rPr lang="en-US" altLang="en-US" i="1" baseline="-25000">
                <a:solidFill>
                  <a:schemeClr val="bg1"/>
                </a:solidFill>
              </a:rPr>
              <a:t>x</a:t>
            </a:r>
          </a:p>
        </p:txBody>
      </p:sp>
      <p:sp>
        <p:nvSpPr>
          <p:cNvPr id="5128" name="Text Box 15"/>
          <p:cNvSpPr txBox="1">
            <a:spLocks noChangeArrowheads="1"/>
          </p:cNvSpPr>
          <p:nvPr/>
        </p:nvSpPr>
        <p:spPr bwMode="auto">
          <a:xfrm>
            <a:off x="8909050" y="3692525"/>
            <a:ext cx="1301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s</a:t>
            </a:r>
            <a:r>
              <a:rPr lang="en-US" altLang="en-US" baseline="-25000">
                <a:solidFill>
                  <a:schemeClr val="bg1"/>
                </a:solidFill>
              </a:rPr>
              <a:t>3</a:t>
            </a:r>
            <a:r>
              <a:rPr lang="en-US" altLang="en-US">
                <a:solidFill>
                  <a:schemeClr val="bg1"/>
                </a:solidFill>
              </a:rPr>
              <a:t>=</a:t>
            </a:r>
            <a:r>
              <a:rPr lang="en-US" altLang="en-US" i="1">
                <a:solidFill>
                  <a:schemeClr val="bg1"/>
                </a:solidFill>
              </a:rPr>
              <a:t>P/A</a:t>
            </a:r>
            <a:endParaRPr lang="en-US" altLang="en-US" i="1" baseline="-25000">
              <a:solidFill>
                <a:schemeClr val="bg1"/>
              </a:solidFill>
            </a:endParaRPr>
          </a:p>
        </p:txBody>
      </p:sp>
      <p:sp>
        <p:nvSpPr>
          <p:cNvPr id="5129" name="Text Box 15"/>
          <p:cNvSpPr txBox="1">
            <a:spLocks noChangeArrowheads="1"/>
          </p:cNvSpPr>
          <p:nvPr/>
        </p:nvSpPr>
        <p:spPr bwMode="auto">
          <a:xfrm>
            <a:off x="5762626" y="4783138"/>
            <a:ext cx="1774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spcBef>
                <a:spcPct val="50000"/>
              </a:spcBef>
            </a:pPr>
            <a:r>
              <a:rPr lang="en-US" altLang="en-US">
                <a:solidFill>
                  <a:schemeClr val="bg1"/>
                </a:solidFill>
                <a:latin typeface="Symbol" panose="05050102010706020507" pitchFamily="18" charset="2"/>
              </a:rPr>
              <a:t>s</a:t>
            </a:r>
            <a:r>
              <a:rPr lang="en-US" altLang="en-US" baseline="-25000">
                <a:solidFill>
                  <a:schemeClr val="bg1"/>
                </a:solidFill>
                <a:latin typeface="Symbol" panose="05050102010706020507" pitchFamily="18" charset="2"/>
              </a:rPr>
              <a:t>2</a:t>
            </a:r>
            <a:r>
              <a:rPr lang="en-US" altLang="en-US">
                <a:solidFill>
                  <a:schemeClr val="bg1"/>
                </a:solidFill>
              </a:rPr>
              <a:t>=</a:t>
            </a:r>
            <a:r>
              <a:rPr lang="en-US" altLang="en-US" i="1">
                <a:solidFill>
                  <a:schemeClr val="bg1"/>
                </a:solidFill>
              </a:rPr>
              <a:t>M</a:t>
            </a:r>
            <a:r>
              <a:rPr lang="en-US" altLang="en-US" i="1" baseline="-25000">
                <a:solidFill>
                  <a:schemeClr val="bg1"/>
                </a:solidFill>
              </a:rPr>
              <a:t>y</a:t>
            </a:r>
            <a:r>
              <a:rPr lang="en-US" altLang="en-US" i="1">
                <a:solidFill>
                  <a:schemeClr val="bg1"/>
                </a:solidFill>
              </a:rPr>
              <a:t>c</a:t>
            </a:r>
            <a:r>
              <a:rPr lang="en-US" altLang="en-US" i="1" baseline="-25000">
                <a:solidFill>
                  <a:schemeClr val="bg1"/>
                </a:solidFill>
              </a:rPr>
              <a:t>x</a:t>
            </a:r>
            <a:r>
              <a:rPr lang="en-US" altLang="en-US">
                <a:solidFill>
                  <a:schemeClr val="bg1"/>
                </a:solidFill>
              </a:rPr>
              <a:t>/</a:t>
            </a:r>
            <a:r>
              <a:rPr lang="en-US" altLang="en-US" i="1">
                <a:solidFill>
                  <a:schemeClr val="bg1"/>
                </a:solidFill>
              </a:rPr>
              <a:t>I</a:t>
            </a:r>
            <a:r>
              <a:rPr lang="en-US" altLang="en-US" i="1" baseline="-25000">
                <a:solidFill>
                  <a:schemeClr val="bg1"/>
                </a:solidFill>
              </a:rPr>
              <a:t>y</a:t>
            </a:r>
          </a:p>
        </p:txBody>
      </p:sp>
      <p:sp>
        <p:nvSpPr>
          <p:cNvPr id="23" name="Slide Number Placeholder 22"/>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01521DAA-8C37-4E3C-AB2F-5CFE63062411}" type="slidenum">
              <a:rPr lang="en-US" altLang="en-US" sz="1200">
                <a:solidFill>
                  <a:srgbClr val="BCBCBC"/>
                </a:solidFill>
              </a:rPr>
              <a:pPr eaLnBrk="1" hangingPunct="1"/>
              <a:t>4</a:t>
            </a:fld>
            <a:endParaRPr lang="en-US" altLang="en-US" sz="1200">
              <a:solidFill>
                <a:srgbClr val="BCBCBC"/>
              </a:solidFill>
            </a:endParaRPr>
          </a:p>
        </p:txBody>
      </p:sp>
      <p:sp>
        <p:nvSpPr>
          <p:cNvPr id="5131" name="Freeform 42"/>
          <p:cNvSpPr>
            <a:spLocks/>
          </p:cNvSpPr>
          <p:nvPr/>
        </p:nvSpPr>
        <p:spPr bwMode="auto">
          <a:xfrm>
            <a:off x="6083300" y="2397125"/>
            <a:ext cx="933450" cy="1371600"/>
          </a:xfrm>
          <a:custGeom>
            <a:avLst/>
            <a:gdLst>
              <a:gd name="T0" fmla="*/ 690522813 w 588"/>
              <a:gd name="T1" fmla="*/ 367942813 h 864"/>
              <a:gd name="T2" fmla="*/ 5040313 w 588"/>
              <a:gd name="T3" fmla="*/ 367942813 h 864"/>
              <a:gd name="T4" fmla="*/ 5040313 w 588"/>
              <a:gd name="T5" fmla="*/ 0 h 864"/>
              <a:gd name="T6" fmla="*/ 1481851875 w 588"/>
              <a:gd name="T7" fmla="*/ 0 h 864"/>
              <a:gd name="T8" fmla="*/ 1481851875 w 588"/>
              <a:gd name="T9" fmla="*/ 362902500 h 864"/>
              <a:gd name="T10" fmla="*/ 811490313 w 588"/>
              <a:gd name="T11" fmla="*/ 362902500 h 864"/>
              <a:gd name="T12" fmla="*/ 811490313 w 588"/>
              <a:gd name="T13" fmla="*/ 1834673750 h 864"/>
              <a:gd name="T14" fmla="*/ 1471771250 w 588"/>
              <a:gd name="T15" fmla="*/ 1834673750 h 864"/>
              <a:gd name="T16" fmla="*/ 1471771250 w 588"/>
              <a:gd name="T17" fmla="*/ 2147483647 h 864"/>
              <a:gd name="T18" fmla="*/ 0 w 588"/>
              <a:gd name="T19" fmla="*/ 2147483647 h 864"/>
              <a:gd name="T20" fmla="*/ 0 w 588"/>
              <a:gd name="T21" fmla="*/ 1834673750 h 864"/>
              <a:gd name="T22" fmla="*/ 690522813 w 588"/>
              <a:gd name="T23" fmla="*/ 1834673750 h 864"/>
              <a:gd name="T24" fmla="*/ 690522813 w 588"/>
              <a:gd name="T25" fmla="*/ 367942813 h 8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8"/>
              <a:gd name="T40" fmla="*/ 0 h 864"/>
              <a:gd name="T41" fmla="*/ 588 w 588"/>
              <a:gd name="T42" fmla="*/ 864 h 8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8" h="864">
                <a:moveTo>
                  <a:pt x="274" y="146"/>
                </a:moveTo>
                <a:lnTo>
                  <a:pt x="2" y="146"/>
                </a:lnTo>
                <a:lnTo>
                  <a:pt x="2" y="0"/>
                </a:lnTo>
                <a:lnTo>
                  <a:pt x="588" y="0"/>
                </a:lnTo>
                <a:lnTo>
                  <a:pt x="588" y="144"/>
                </a:lnTo>
                <a:lnTo>
                  <a:pt x="322" y="144"/>
                </a:lnTo>
                <a:lnTo>
                  <a:pt x="322" y="728"/>
                </a:lnTo>
                <a:lnTo>
                  <a:pt x="584" y="728"/>
                </a:lnTo>
                <a:lnTo>
                  <a:pt x="584" y="864"/>
                </a:lnTo>
                <a:lnTo>
                  <a:pt x="0" y="864"/>
                </a:lnTo>
                <a:lnTo>
                  <a:pt x="0" y="728"/>
                </a:lnTo>
                <a:lnTo>
                  <a:pt x="274" y="728"/>
                </a:lnTo>
                <a:lnTo>
                  <a:pt x="274" y="146"/>
                </a:lnTo>
                <a:close/>
              </a:path>
            </a:pathLst>
          </a:custGeom>
          <a:solidFill>
            <a:schemeClr val="accent1"/>
          </a:solidFill>
          <a:ln w="38100" cmpd="sng">
            <a:solidFill>
              <a:schemeClr val="bg1"/>
            </a:solidFill>
            <a:round/>
            <a:headEnd/>
            <a:tailEnd/>
          </a:ln>
        </p:spPr>
        <p:txBody>
          <a:bodyPr/>
          <a:lstStyle/>
          <a:p>
            <a:endParaRPr lang="en-US"/>
          </a:p>
        </p:txBody>
      </p:sp>
      <p:sp>
        <p:nvSpPr>
          <p:cNvPr id="5132" name="Line 43"/>
          <p:cNvSpPr>
            <a:spLocks noChangeShapeType="1"/>
          </p:cNvSpPr>
          <p:nvPr/>
        </p:nvSpPr>
        <p:spPr bwMode="auto">
          <a:xfrm>
            <a:off x="6557963" y="2062164"/>
            <a:ext cx="0" cy="2543175"/>
          </a:xfrm>
          <a:prstGeom prst="line">
            <a:avLst/>
          </a:prstGeom>
          <a:noFill/>
          <a:ln w="12700">
            <a:solidFill>
              <a:schemeClr val="bg1"/>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5133" name="Line 45"/>
          <p:cNvSpPr>
            <a:spLocks noChangeShapeType="1"/>
          </p:cNvSpPr>
          <p:nvPr/>
        </p:nvSpPr>
        <p:spPr bwMode="auto">
          <a:xfrm>
            <a:off x="7137400" y="2406650"/>
            <a:ext cx="2641600"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4" name="Line 46"/>
          <p:cNvSpPr>
            <a:spLocks noChangeShapeType="1"/>
          </p:cNvSpPr>
          <p:nvPr/>
        </p:nvSpPr>
        <p:spPr bwMode="auto">
          <a:xfrm>
            <a:off x="7137400" y="3771900"/>
            <a:ext cx="2628900"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5" name="Line 48"/>
          <p:cNvSpPr>
            <a:spLocks noChangeShapeType="1"/>
          </p:cNvSpPr>
          <p:nvPr/>
        </p:nvSpPr>
        <p:spPr bwMode="auto">
          <a:xfrm>
            <a:off x="6356350" y="3086100"/>
            <a:ext cx="3460750" cy="0"/>
          </a:xfrm>
          <a:prstGeom prst="line">
            <a:avLst/>
          </a:prstGeom>
          <a:noFill/>
          <a:ln w="12700">
            <a:solidFill>
              <a:schemeClr val="bg1"/>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5136" name="Line 51"/>
          <p:cNvSpPr>
            <a:spLocks noChangeShapeType="1"/>
          </p:cNvSpPr>
          <p:nvPr/>
        </p:nvSpPr>
        <p:spPr bwMode="auto">
          <a:xfrm>
            <a:off x="6076950" y="3873500"/>
            <a:ext cx="0" cy="85090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7" name="Line 52"/>
          <p:cNvSpPr>
            <a:spLocks noChangeShapeType="1"/>
          </p:cNvSpPr>
          <p:nvPr/>
        </p:nvSpPr>
        <p:spPr bwMode="auto">
          <a:xfrm>
            <a:off x="7004050" y="3860800"/>
            <a:ext cx="0" cy="86360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8" name="Line 54"/>
          <p:cNvSpPr>
            <a:spLocks noChangeShapeType="1"/>
          </p:cNvSpPr>
          <p:nvPr/>
        </p:nvSpPr>
        <p:spPr bwMode="auto">
          <a:xfrm>
            <a:off x="8159750" y="2400300"/>
            <a:ext cx="0" cy="13716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9" name="Line 57"/>
          <p:cNvSpPr>
            <a:spLocks noChangeShapeType="1"/>
          </p:cNvSpPr>
          <p:nvPr/>
        </p:nvSpPr>
        <p:spPr bwMode="auto">
          <a:xfrm flipH="1">
            <a:off x="7702550" y="2400300"/>
            <a:ext cx="920750" cy="13716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 name="Line 58"/>
          <p:cNvSpPr>
            <a:spLocks noChangeShapeType="1"/>
          </p:cNvSpPr>
          <p:nvPr/>
        </p:nvSpPr>
        <p:spPr bwMode="auto">
          <a:xfrm>
            <a:off x="9194800" y="2406650"/>
            <a:ext cx="0" cy="13589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1" name="Line 59"/>
          <p:cNvSpPr>
            <a:spLocks noChangeShapeType="1"/>
          </p:cNvSpPr>
          <p:nvPr/>
        </p:nvSpPr>
        <p:spPr bwMode="auto">
          <a:xfrm>
            <a:off x="9632950" y="2406650"/>
            <a:ext cx="0" cy="13589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2" name="Line 60"/>
          <p:cNvSpPr>
            <a:spLocks noChangeShapeType="1"/>
          </p:cNvSpPr>
          <p:nvPr/>
        </p:nvSpPr>
        <p:spPr bwMode="auto">
          <a:xfrm>
            <a:off x="6064250" y="4343400"/>
            <a:ext cx="9461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3" name="Line 61"/>
          <p:cNvSpPr>
            <a:spLocks noChangeShapeType="1"/>
          </p:cNvSpPr>
          <p:nvPr/>
        </p:nvSpPr>
        <p:spPr bwMode="auto">
          <a:xfrm>
            <a:off x="6076950" y="4114800"/>
            <a:ext cx="927100" cy="43815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4" name="Text Box 15"/>
          <p:cNvSpPr txBox="1">
            <a:spLocks noChangeArrowheads="1"/>
          </p:cNvSpPr>
          <p:nvPr/>
        </p:nvSpPr>
        <p:spPr bwMode="auto">
          <a:xfrm>
            <a:off x="7943851" y="4783138"/>
            <a:ext cx="2041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spcBef>
                <a:spcPct val="50000"/>
              </a:spcBef>
            </a:pPr>
            <a:r>
              <a:rPr lang="en-US" altLang="en-US">
                <a:solidFill>
                  <a:schemeClr val="bg1"/>
                </a:solidFill>
              </a:rPr>
              <a:t>(elastic range)</a:t>
            </a:r>
            <a:endParaRPr lang="en-US" altLang="en-US" i="1" baseline="-25000">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988"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989" name="TextBox 68"/>
          <p:cNvSpPr txBox="1">
            <a:spLocks noChangeArrowheads="1"/>
          </p:cNvSpPr>
          <p:nvPr/>
        </p:nvSpPr>
        <p:spPr bwMode="auto">
          <a:xfrm>
            <a:off x="2652714" y="3260726"/>
            <a:ext cx="1298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b="1" i="1">
                <a:solidFill>
                  <a:schemeClr val="bg1"/>
                </a:solidFill>
              </a:rPr>
              <a:t>H+P</a:t>
            </a:r>
            <a:r>
              <a:rPr lang="en-US" altLang="en-US" sz="2000" b="1">
                <a:solidFill>
                  <a:schemeClr val="bg1"/>
                </a:solidFill>
                <a:latin typeface="Symbol" panose="05050102010706020507" pitchFamily="18" charset="2"/>
              </a:rPr>
              <a:t>D</a:t>
            </a:r>
            <a:r>
              <a:rPr lang="en-US" altLang="en-US" sz="2000" b="1" i="1">
                <a:solidFill>
                  <a:schemeClr val="bg1"/>
                </a:solidFill>
              </a:rPr>
              <a:t>/L</a:t>
            </a:r>
          </a:p>
        </p:txBody>
      </p:sp>
      <p:sp>
        <p:nvSpPr>
          <p:cNvPr id="41990"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1001375" y="633571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4E03CC3A-E96B-4FC7-92EF-CFDDF31C4391}" type="slidenum">
              <a:rPr lang="en-US" altLang="en-US" sz="1200">
                <a:solidFill>
                  <a:srgbClr val="BCBCBC"/>
                </a:solidFill>
              </a:rPr>
              <a:pPr algn="r" eaLnBrk="1" hangingPunct="1"/>
              <a:t>40</a:t>
            </a:fld>
            <a:endParaRPr lang="en-US" altLang="en-US" sz="1200" dirty="0">
              <a:solidFill>
                <a:srgbClr val="BCBCBC"/>
              </a:solidFill>
            </a:endParaRPr>
          </a:p>
        </p:txBody>
      </p:sp>
      <p:sp>
        <p:nvSpPr>
          <p:cNvPr id="41992" name="Line 8"/>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993" name="Line 9"/>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994" name="Line 10"/>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995" name="Line 11"/>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996" name="Line 12"/>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997" name="Line 13"/>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998" name="Line 14"/>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999" name="Line 15"/>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000" name="Line 16"/>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42001" name="Line 17"/>
          <p:cNvSpPr>
            <a:spLocks noChangeShapeType="1"/>
          </p:cNvSpPr>
          <p:nvPr/>
        </p:nvSpPr>
        <p:spPr bwMode="auto">
          <a:xfrm flipV="1">
            <a:off x="3729038" y="2871789"/>
            <a:ext cx="0" cy="6762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002"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003" name="Line 19"/>
          <p:cNvSpPr>
            <a:spLocks noChangeShapeType="1"/>
          </p:cNvSpPr>
          <p:nvPr/>
        </p:nvSpPr>
        <p:spPr bwMode="auto">
          <a:xfrm flipV="1">
            <a:off x="4719638" y="28860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004" name="Line 20"/>
          <p:cNvSpPr>
            <a:spLocks noChangeShapeType="1"/>
          </p:cNvSpPr>
          <p:nvPr/>
        </p:nvSpPr>
        <p:spPr bwMode="auto">
          <a:xfrm>
            <a:off x="3724275" y="3124200"/>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005" name="Line 21"/>
          <p:cNvSpPr>
            <a:spLocks noChangeShapeType="1"/>
          </p:cNvSpPr>
          <p:nvPr/>
        </p:nvSpPr>
        <p:spPr bwMode="auto">
          <a:xfrm flipH="1">
            <a:off x="3281363" y="3122613"/>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2006" name="Line 22"/>
          <p:cNvSpPr>
            <a:spLocks noChangeShapeType="1"/>
          </p:cNvSpPr>
          <p:nvPr/>
        </p:nvSpPr>
        <p:spPr bwMode="auto">
          <a:xfrm>
            <a:off x="4719639" y="3122613"/>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2007" name="Text Box 161"/>
          <p:cNvSpPr txBox="1">
            <a:spLocks noChangeArrowheads="1"/>
          </p:cNvSpPr>
          <p:nvPr/>
        </p:nvSpPr>
        <p:spPr bwMode="auto">
          <a:xfrm>
            <a:off x="4025901" y="2730500"/>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42008" name="Line 25"/>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7872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Note that the maximum moment is similar to this case:</a:t>
            </a:r>
            <a:endParaRPr lang="en-US">
              <a:solidFill>
                <a:schemeClr val="bg1"/>
              </a:solidFill>
              <a:latin typeface="Symbol" pitchFamily="18" charset="2"/>
              <a:cs typeface="Arial" charset="0"/>
            </a:endParaRPr>
          </a:p>
        </p:txBody>
      </p:sp>
      <p:sp>
        <p:nvSpPr>
          <p:cNvPr id="42010" name="Line 27"/>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42011" name="Object 2"/>
          <p:cNvGraphicFramePr>
            <a:graphicFrameLocks noChangeAspect="1"/>
          </p:cNvGraphicFramePr>
          <p:nvPr/>
        </p:nvGraphicFramePr>
        <p:xfrm>
          <a:off x="5553075" y="2320926"/>
          <a:ext cx="2127250" cy="784225"/>
        </p:xfrm>
        <a:graphic>
          <a:graphicData uri="http://schemas.openxmlformats.org/presentationml/2006/ole">
            <mc:AlternateContent xmlns:mc="http://schemas.openxmlformats.org/markup-compatibility/2006">
              <mc:Choice xmlns:v="urn:schemas-microsoft-com:vml" Requires="v">
                <p:oleObj name="Equation" r:id="rId3" imgW="1205977" imgH="444307" progId="Equation.3">
                  <p:embed/>
                </p:oleObj>
              </mc:Choice>
              <mc:Fallback>
                <p:oleObj name="Equation" r:id="rId3" imgW="1205977" imgH="444307"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3075" y="2320926"/>
                        <a:ext cx="2127250"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012" name="Object 3"/>
          <p:cNvGraphicFramePr>
            <a:graphicFrameLocks noChangeAspect="1"/>
          </p:cNvGraphicFramePr>
          <p:nvPr/>
        </p:nvGraphicFramePr>
        <p:xfrm>
          <a:off x="5548313" y="3089276"/>
          <a:ext cx="1992312" cy="784225"/>
        </p:xfrm>
        <a:graphic>
          <a:graphicData uri="http://schemas.openxmlformats.org/presentationml/2006/ole">
            <mc:AlternateContent xmlns:mc="http://schemas.openxmlformats.org/markup-compatibility/2006">
              <mc:Choice xmlns:v="urn:schemas-microsoft-com:vml" Requires="v">
                <p:oleObj name="Equation" r:id="rId5" imgW="1129810" imgH="444307" progId="Equation.3">
                  <p:embed/>
                </p:oleObj>
              </mc:Choice>
              <mc:Fallback>
                <p:oleObj name="Equation" r:id="rId5" imgW="1129810" imgH="444307"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48313" y="3089276"/>
                        <a:ext cx="1992312"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013" name="Object 4"/>
          <p:cNvGraphicFramePr>
            <a:graphicFrameLocks noChangeAspect="1"/>
          </p:cNvGraphicFramePr>
          <p:nvPr/>
        </p:nvGraphicFramePr>
        <p:xfrm>
          <a:off x="5548313" y="3916363"/>
          <a:ext cx="1746250" cy="762000"/>
        </p:xfrm>
        <a:graphic>
          <a:graphicData uri="http://schemas.openxmlformats.org/presentationml/2006/ole">
            <mc:AlternateContent xmlns:mc="http://schemas.openxmlformats.org/markup-compatibility/2006">
              <mc:Choice xmlns:v="urn:schemas-microsoft-com:vml" Requires="v">
                <p:oleObj name="Equation" r:id="rId7" imgW="990170" imgH="431613" progId="Equation.3">
                  <p:embed/>
                </p:oleObj>
              </mc:Choice>
              <mc:Fallback>
                <p:oleObj name="Equation" r:id="rId7" imgW="990170" imgH="431613"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48313" y="3916363"/>
                        <a:ext cx="174625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014" name="Object 5"/>
          <p:cNvGraphicFramePr>
            <a:graphicFrameLocks noChangeAspect="1"/>
          </p:cNvGraphicFramePr>
          <p:nvPr/>
        </p:nvGraphicFramePr>
        <p:xfrm>
          <a:off x="5540375" y="4657726"/>
          <a:ext cx="1766888" cy="695325"/>
        </p:xfrm>
        <a:graphic>
          <a:graphicData uri="http://schemas.openxmlformats.org/presentationml/2006/ole">
            <mc:AlternateContent xmlns:mc="http://schemas.openxmlformats.org/markup-compatibility/2006">
              <mc:Choice xmlns:v="urn:schemas-microsoft-com:vml" Requires="v">
                <p:oleObj name="Equation" r:id="rId9" imgW="1002865" imgH="393529" progId="Equation.3">
                  <p:embed/>
                </p:oleObj>
              </mc:Choice>
              <mc:Fallback>
                <p:oleObj name="Equation" r:id="rId9" imgW="1002865" imgH="393529" progId="Equation.3">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40375" y="4657726"/>
                        <a:ext cx="1766888" cy="695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012"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13" name="TextBox 68"/>
          <p:cNvSpPr txBox="1">
            <a:spLocks noChangeArrowheads="1"/>
          </p:cNvSpPr>
          <p:nvPr/>
        </p:nvSpPr>
        <p:spPr bwMode="auto">
          <a:xfrm>
            <a:off x="2652714" y="3260726"/>
            <a:ext cx="1298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b="1" i="1">
                <a:solidFill>
                  <a:schemeClr val="bg1"/>
                </a:solidFill>
              </a:rPr>
              <a:t>H+P</a:t>
            </a:r>
            <a:r>
              <a:rPr lang="en-US" altLang="en-US" sz="2000" b="1">
                <a:solidFill>
                  <a:schemeClr val="bg1"/>
                </a:solidFill>
                <a:latin typeface="Symbol" panose="05050102010706020507" pitchFamily="18" charset="2"/>
              </a:rPr>
              <a:t>D</a:t>
            </a:r>
            <a:r>
              <a:rPr lang="en-US" altLang="en-US" sz="2000" b="1" i="1">
                <a:solidFill>
                  <a:schemeClr val="bg1"/>
                </a:solidFill>
              </a:rPr>
              <a:t>/L</a:t>
            </a:r>
          </a:p>
        </p:txBody>
      </p:sp>
      <p:sp>
        <p:nvSpPr>
          <p:cNvPr id="43014"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29146" y="6288088"/>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5F5EE7B4-2110-441C-B9B6-49D9C7897616}" type="slidenum">
              <a:rPr lang="en-US" altLang="en-US" sz="1200">
                <a:solidFill>
                  <a:srgbClr val="BCBCBC"/>
                </a:solidFill>
              </a:rPr>
              <a:pPr algn="r" eaLnBrk="1" hangingPunct="1"/>
              <a:t>41</a:t>
            </a:fld>
            <a:endParaRPr lang="en-US" altLang="en-US" sz="1200" dirty="0">
              <a:solidFill>
                <a:srgbClr val="BCBCBC"/>
              </a:solidFill>
            </a:endParaRPr>
          </a:p>
        </p:txBody>
      </p:sp>
      <p:sp>
        <p:nvSpPr>
          <p:cNvPr id="43016" name="Line 8"/>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17" name="Line 9"/>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18" name="Line 10"/>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19" name="Line 11"/>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20" name="Line 12"/>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21" name="Line 13"/>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22" name="Line 14"/>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23" name="Line 15"/>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24" name="Line 16"/>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43025" name="Line 17"/>
          <p:cNvSpPr>
            <a:spLocks noChangeShapeType="1"/>
          </p:cNvSpPr>
          <p:nvPr/>
        </p:nvSpPr>
        <p:spPr bwMode="auto">
          <a:xfrm flipV="1">
            <a:off x="3729038" y="2871789"/>
            <a:ext cx="0" cy="6762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26"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027" name="Line 19"/>
          <p:cNvSpPr>
            <a:spLocks noChangeShapeType="1"/>
          </p:cNvSpPr>
          <p:nvPr/>
        </p:nvSpPr>
        <p:spPr bwMode="auto">
          <a:xfrm flipV="1">
            <a:off x="4719638" y="28860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28" name="Line 20"/>
          <p:cNvSpPr>
            <a:spLocks noChangeShapeType="1"/>
          </p:cNvSpPr>
          <p:nvPr/>
        </p:nvSpPr>
        <p:spPr bwMode="auto">
          <a:xfrm>
            <a:off x="3724275" y="3124200"/>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29" name="Line 21"/>
          <p:cNvSpPr>
            <a:spLocks noChangeShapeType="1"/>
          </p:cNvSpPr>
          <p:nvPr/>
        </p:nvSpPr>
        <p:spPr bwMode="auto">
          <a:xfrm flipH="1">
            <a:off x="3281363" y="3122613"/>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3030" name="Line 22"/>
          <p:cNvSpPr>
            <a:spLocks noChangeShapeType="1"/>
          </p:cNvSpPr>
          <p:nvPr/>
        </p:nvSpPr>
        <p:spPr bwMode="auto">
          <a:xfrm>
            <a:off x="4719639" y="3122613"/>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3031" name="Text Box 161"/>
          <p:cNvSpPr txBox="1">
            <a:spLocks noChangeArrowheads="1"/>
          </p:cNvSpPr>
          <p:nvPr/>
        </p:nvSpPr>
        <p:spPr bwMode="auto">
          <a:xfrm>
            <a:off x="4025901" y="2730500"/>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43032" name="Line 25"/>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7872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Note that the maximum moment is similar to this case:</a:t>
            </a:r>
            <a:endParaRPr lang="en-US">
              <a:solidFill>
                <a:schemeClr val="bg1"/>
              </a:solidFill>
              <a:latin typeface="Symbol" pitchFamily="18" charset="2"/>
              <a:cs typeface="Arial" charset="0"/>
            </a:endParaRPr>
          </a:p>
        </p:txBody>
      </p:sp>
      <p:sp>
        <p:nvSpPr>
          <p:cNvPr id="43034" name="Line 27"/>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43035" name="Object 2"/>
          <p:cNvGraphicFramePr>
            <a:graphicFrameLocks noChangeAspect="1"/>
          </p:cNvGraphicFramePr>
          <p:nvPr/>
        </p:nvGraphicFramePr>
        <p:xfrm>
          <a:off x="5553075" y="2320926"/>
          <a:ext cx="2127250" cy="784225"/>
        </p:xfrm>
        <a:graphic>
          <a:graphicData uri="http://schemas.openxmlformats.org/presentationml/2006/ole">
            <mc:AlternateContent xmlns:mc="http://schemas.openxmlformats.org/markup-compatibility/2006">
              <mc:Choice xmlns:v="urn:schemas-microsoft-com:vml" Requires="v">
                <p:oleObj name="Equation" r:id="rId3" imgW="1205977" imgH="444307" progId="Equation.3">
                  <p:embed/>
                </p:oleObj>
              </mc:Choice>
              <mc:Fallback>
                <p:oleObj name="Equation" r:id="rId3" imgW="1205977" imgH="444307"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3075" y="2320926"/>
                        <a:ext cx="2127250"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36" name="Object 3"/>
          <p:cNvGraphicFramePr>
            <a:graphicFrameLocks noChangeAspect="1"/>
          </p:cNvGraphicFramePr>
          <p:nvPr/>
        </p:nvGraphicFramePr>
        <p:xfrm>
          <a:off x="5548313" y="3089276"/>
          <a:ext cx="1992312" cy="784225"/>
        </p:xfrm>
        <a:graphic>
          <a:graphicData uri="http://schemas.openxmlformats.org/presentationml/2006/ole">
            <mc:AlternateContent xmlns:mc="http://schemas.openxmlformats.org/markup-compatibility/2006">
              <mc:Choice xmlns:v="urn:schemas-microsoft-com:vml" Requires="v">
                <p:oleObj name="Equation" r:id="rId5" imgW="1129810" imgH="444307" progId="Equation.3">
                  <p:embed/>
                </p:oleObj>
              </mc:Choice>
              <mc:Fallback>
                <p:oleObj name="Equation" r:id="rId5" imgW="1129810" imgH="444307"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48313" y="3089276"/>
                        <a:ext cx="1992312"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37" name="Object 4"/>
          <p:cNvGraphicFramePr>
            <a:graphicFrameLocks noChangeAspect="1"/>
          </p:cNvGraphicFramePr>
          <p:nvPr/>
        </p:nvGraphicFramePr>
        <p:xfrm>
          <a:off x="5548313" y="3916363"/>
          <a:ext cx="1746250" cy="762000"/>
        </p:xfrm>
        <a:graphic>
          <a:graphicData uri="http://schemas.openxmlformats.org/presentationml/2006/ole">
            <mc:AlternateContent xmlns:mc="http://schemas.openxmlformats.org/markup-compatibility/2006">
              <mc:Choice xmlns:v="urn:schemas-microsoft-com:vml" Requires="v">
                <p:oleObj name="Equation" r:id="rId7" imgW="990170" imgH="431613" progId="Equation.3">
                  <p:embed/>
                </p:oleObj>
              </mc:Choice>
              <mc:Fallback>
                <p:oleObj name="Equation" r:id="rId7" imgW="990170" imgH="431613"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48313" y="3916363"/>
                        <a:ext cx="174625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38" name="Object 5"/>
          <p:cNvGraphicFramePr>
            <a:graphicFrameLocks noChangeAspect="1"/>
          </p:cNvGraphicFramePr>
          <p:nvPr/>
        </p:nvGraphicFramePr>
        <p:xfrm>
          <a:off x="5540375" y="4657726"/>
          <a:ext cx="1766888" cy="695325"/>
        </p:xfrm>
        <a:graphic>
          <a:graphicData uri="http://schemas.openxmlformats.org/presentationml/2006/ole">
            <mc:AlternateContent xmlns:mc="http://schemas.openxmlformats.org/markup-compatibility/2006">
              <mc:Choice xmlns:v="urn:schemas-microsoft-com:vml" Requires="v">
                <p:oleObj name="Equation" r:id="rId9" imgW="1002865" imgH="393529" progId="Equation.3">
                  <p:embed/>
                </p:oleObj>
              </mc:Choice>
              <mc:Fallback>
                <p:oleObj name="Equation" r:id="rId9" imgW="1002865" imgH="393529" progId="Equation.3">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40375" y="4657726"/>
                        <a:ext cx="1766888" cy="695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39" name="Object 6"/>
          <p:cNvGraphicFramePr>
            <a:graphicFrameLocks noChangeAspect="1"/>
          </p:cNvGraphicFramePr>
          <p:nvPr/>
        </p:nvGraphicFramePr>
        <p:xfrm>
          <a:off x="5543551" y="5378450"/>
          <a:ext cx="1789113" cy="763588"/>
        </p:xfrm>
        <a:graphic>
          <a:graphicData uri="http://schemas.openxmlformats.org/presentationml/2006/ole">
            <mc:AlternateContent xmlns:mc="http://schemas.openxmlformats.org/markup-compatibility/2006">
              <mc:Choice xmlns:v="urn:schemas-microsoft-com:vml" Requires="v">
                <p:oleObj name="Equation" r:id="rId11" imgW="1016000" imgH="431800" progId="Equation.3">
                  <p:embed/>
                </p:oleObj>
              </mc:Choice>
              <mc:Fallback>
                <p:oleObj name="Equation" r:id="rId11" imgW="1016000" imgH="431800" progId="Equation.3">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43551" y="5378450"/>
                        <a:ext cx="1789113" cy="763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1" name="Rectangle 30"/>
          <p:cNvSpPr/>
          <p:nvPr/>
        </p:nvSpPr>
        <p:spPr bwMode="auto">
          <a:xfrm>
            <a:off x="2617789" y="2265364"/>
            <a:ext cx="7597775" cy="4237037"/>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036"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37" name="TextBox 68"/>
          <p:cNvSpPr txBox="1">
            <a:spLocks noChangeArrowheads="1"/>
          </p:cNvSpPr>
          <p:nvPr/>
        </p:nvSpPr>
        <p:spPr bwMode="auto">
          <a:xfrm>
            <a:off x="2652714" y="3260726"/>
            <a:ext cx="1298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b="1" i="1">
                <a:solidFill>
                  <a:schemeClr val="bg1"/>
                </a:solidFill>
              </a:rPr>
              <a:t>H+P</a:t>
            </a:r>
            <a:r>
              <a:rPr lang="en-US" altLang="en-US" sz="2000" b="1">
                <a:solidFill>
                  <a:schemeClr val="bg1"/>
                </a:solidFill>
                <a:latin typeface="Symbol" panose="05050102010706020507" pitchFamily="18" charset="2"/>
              </a:rPr>
              <a:t>D</a:t>
            </a:r>
            <a:r>
              <a:rPr lang="en-US" altLang="en-US" sz="2000" b="1" i="1">
                <a:solidFill>
                  <a:schemeClr val="bg1"/>
                </a:solidFill>
              </a:rPr>
              <a:t>/L</a:t>
            </a:r>
          </a:p>
        </p:txBody>
      </p:sp>
      <p:sp>
        <p:nvSpPr>
          <p:cNvPr id="44038"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28" name="Slide Number Placeholder 27"/>
          <p:cNvSpPr txBox="1">
            <a:spLocks noGrp="1"/>
          </p:cNvSpPr>
          <p:nvPr/>
        </p:nvSpPr>
        <p:spPr>
          <a:xfrm>
            <a:off x="10904539" y="6319838"/>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647F7D00-5628-49A1-9F98-C0652F6BE804}" type="slidenum">
              <a:rPr lang="en-US" altLang="en-US" sz="1200">
                <a:solidFill>
                  <a:srgbClr val="BCBCBC"/>
                </a:solidFill>
              </a:rPr>
              <a:pPr algn="r" eaLnBrk="1" hangingPunct="1"/>
              <a:t>42</a:t>
            </a:fld>
            <a:endParaRPr lang="en-US" altLang="en-US" sz="1200" dirty="0">
              <a:solidFill>
                <a:srgbClr val="BCBCBC"/>
              </a:solidFill>
            </a:endParaRPr>
          </a:p>
        </p:txBody>
      </p:sp>
      <p:sp>
        <p:nvSpPr>
          <p:cNvPr id="44040" name="Line 8"/>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1" name="Line 9"/>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2" name="Line 10"/>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3" name="Line 11"/>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4" name="Line 12"/>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5" name="Line 13"/>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6" name="Line 14"/>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7" name="Line 15"/>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8" name="Line 16"/>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44049" name="Line 17"/>
          <p:cNvSpPr>
            <a:spLocks noChangeShapeType="1"/>
          </p:cNvSpPr>
          <p:nvPr/>
        </p:nvSpPr>
        <p:spPr bwMode="auto">
          <a:xfrm flipV="1">
            <a:off x="3729038" y="2871789"/>
            <a:ext cx="0" cy="6762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50"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051" name="Line 19"/>
          <p:cNvSpPr>
            <a:spLocks noChangeShapeType="1"/>
          </p:cNvSpPr>
          <p:nvPr/>
        </p:nvSpPr>
        <p:spPr bwMode="auto">
          <a:xfrm flipV="1">
            <a:off x="4719638" y="28860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52" name="Line 20"/>
          <p:cNvSpPr>
            <a:spLocks noChangeShapeType="1"/>
          </p:cNvSpPr>
          <p:nvPr/>
        </p:nvSpPr>
        <p:spPr bwMode="auto">
          <a:xfrm>
            <a:off x="3724275" y="3124200"/>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53" name="Line 21"/>
          <p:cNvSpPr>
            <a:spLocks noChangeShapeType="1"/>
          </p:cNvSpPr>
          <p:nvPr/>
        </p:nvSpPr>
        <p:spPr bwMode="auto">
          <a:xfrm flipH="1">
            <a:off x="3281363" y="3122613"/>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4054" name="Line 22"/>
          <p:cNvSpPr>
            <a:spLocks noChangeShapeType="1"/>
          </p:cNvSpPr>
          <p:nvPr/>
        </p:nvSpPr>
        <p:spPr bwMode="auto">
          <a:xfrm>
            <a:off x="4719639" y="3122613"/>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4055" name="Text Box 161"/>
          <p:cNvSpPr txBox="1">
            <a:spLocks noChangeArrowheads="1"/>
          </p:cNvSpPr>
          <p:nvPr/>
        </p:nvSpPr>
        <p:spPr bwMode="auto">
          <a:xfrm>
            <a:off x="4025901" y="2730500"/>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44056" name="Line 25"/>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614614" y="1709093"/>
            <a:ext cx="757872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Note that the maximum moment is similar to this case:</a:t>
            </a:r>
            <a:endParaRPr lang="en-US">
              <a:solidFill>
                <a:schemeClr val="bg1"/>
              </a:solidFill>
              <a:latin typeface="Symbol" pitchFamily="18" charset="2"/>
              <a:cs typeface="Arial" charset="0"/>
            </a:endParaRPr>
          </a:p>
        </p:txBody>
      </p:sp>
      <p:sp>
        <p:nvSpPr>
          <p:cNvPr id="44058" name="Line 27"/>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aphicFrame>
        <p:nvGraphicFramePr>
          <p:cNvPr id="44059" name="Object 2"/>
          <p:cNvGraphicFramePr>
            <a:graphicFrameLocks noChangeAspect="1"/>
          </p:cNvGraphicFramePr>
          <p:nvPr/>
        </p:nvGraphicFramePr>
        <p:xfrm>
          <a:off x="5553075" y="2320926"/>
          <a:ext cx="2127250" cy="784225"/>
        </p:xfrm>
        <a:graphic>
          <a:graphicData uri="http://schemas.openxmlformats.org/presentationml/2006/ole">
            <mc:AlternateContent xmlns:mc="http://schemas.openxmlformats.org/markup-compatibility/2006">
              <mc:Choice xmlns:v="urn:schemas-microsoft-com:vml" Requires="v">
                <p:oleObj name="Equation" r:id="rId3" imgW="1205977" imgH="444307" progId="Equation.3">
                  <p:embed/>
                </p:oleObj>
              </mc:Choice>
              <mc:Fallback>
                <p:oleObj name="Equation" r:id="rId3" imgW="1205977" imgH="444307"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3075" y="2320926"/>
                        <a:ext cx="2127250"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060" name="Object 3"/>
          <p:cNvGraphicFramePr>
            <a:graphicFrameLocks noChangeAspect="1"/>
          </p:cNvGraphicFramePr>
          <p:nvPr/>
        </p:nvGraphicFramePr>
        <p:xfrm>
          <a:off x="5548313" y="3089276"/>
          <a:ext cx="1992312" cy="784225"/>
        </p:xfrm>
        <a:graphic>
          <a:graphicData uri="http://schemas.openxmlformats.org/presentationml/2006/ole">
            <mc:AlternateContent xmlns:mc="http://schemas.openxmlformats.org/markup-compatibility/2006">
              <mc:Choice xmlns:v="urn:schemas-microsoft-com:vml" Requires="v">
                <p:oleObj name="Equation" r:id="rId5" imgW="1129810" imgH="444307" progId="Equation.3">
                  <p:embed/>
                </p:oleObj>
              </mc:Choice>
              <mc:Fallback>
                <p:oleObj name="Equation" r:id="rId5" imgW="1129810" imgH="444307"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48313" y="3089276"/>
                        <a:ext cx="1992312"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061" name="Object 4"/>
          <p:cNvGraphicFramePr>
            <a:graphicFrameLocks noChangeAspect="1"/>
          </p:cNvGraphicFramePr>
          <p:nvPr/>
        </p:nvGraphicFramePr>
        <p:xfrm>
          <a:off x="5548313" y="3916363"/>
          <a:ext cx="1746250" cy="762000"/>
        </p:xfrm>
        <a:graphic>
          <a:graphicData uri="http://schemas.openxmlformats.org/presentationml/2006/ole">
            <mc:AlternateContent xmlns:mc="http://schemas.openxmlformats.org/markup-compatibility/2006">
              <mc:Choice xmlns:v="urn:schemas-microsoft-com:vml" Requires="v">
                <p:oleObj name="Equation" r:id="rId7" imgW="990170" imgH="431613" progId="Equation.3">
                  <p:embed/>
                </p:oleObj>
              </mc:Choice>
              <mc:Fallback>
                <p:oleObj name="Equation" r:id="rId7" imgW="990170" imgH="431613"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48313" y="3916363"/>
                        <a:ext cx="174625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062" name="Object 5"/>
          <p:cNvGraphicFramePr>
            <a:graphicFrameLocks noChangeAspect="1"/>
          </p:cNvGraphicFramePr>
          <p:nvPr/>
        </p:nvGraphicFramePr>
        <p:xfrm>
          <a:off x="5540375" y="4657726"/>
          <a:ext cx="1766888" cy="695325"/>
        </p:xfrm>
        <a:graphic>
          <a:graphicData uri="http://schemas.openxmlformats.org/presentationml/2006/ole">
            <mc:AlternateContent xmlns:mc="http://schemas.openxmlformats.org/markup-compatibility/2006">
              <mc:Choice xmlns:v="urn:schemas-microsoft-com:vml" Requires="v">
                <p:oleObj name="Equation" r:id="rId9" imgW="1002865" imgH="393529" progId="Equation.3">
                  <p:embed/>
                </p:oleObj>
              </mc:Choice>
              <mc:Fallback>
                <p:oleObj name="Equation" r:id="rId9" imgW="1002865" imgH="393529" progId="Equation.3">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40375" y="4657726"/>
                        <a:ext cx="1766888" cy="695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063" name="Object 6"/>
          <p:cNvGraphicFramePr>
            <a:graphicFrameLocks noChangeAspect="1"/>
          </p:cNvGraphicFramePr>
          <p:nvPr/>
        </p:nvGraphicFramePr>
        <p:xfrm>
          <a:off x="5543551" y="5378450"/>
          <a:ext cx="1789113" cy="763588"/>
        </p:xfrm>
        <a:graphic>
          <a:graphicData uri="http://schemas.openxmlformats.org/presentationml/2006/ole">
            <mc:AlternateContent xmlns:mc="http://schemas.openxmlformats.org/markup-compatibility/2006">
              <mc:Choice xmlns:v="urn:schemas-microsoft-com:vml" Requires="v">
                <p:oleObj name="Equation" r:id="rId11" imgW="1016000" imgH="431800" progId="Equation.3">
                  <p:embed/>
                </p:oleObj>
              </mc:Choice>
              <mc:Fallback>
                <p:oleObj name="Equation" r:id="rId11" imgW="1016000" imgH="431800" progId="Equation.3">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43551" y="5378450"/>
                        <a:ext cx="1789113" cy="763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Rectangle 27"/>
          <p:cNvSpPr/>
          <p:nvPr/>
        </p:nvSpPr>
        <p:spPr>
          <a:xfrm>
            <a:off x="7443789" y="4303714"/>
            <a:ext cx="2757487" cy="2173287"/>
          </a:xfrm>
          <a:prstGeom prst="rect">
            <a:avLst/>
          </a:prstGeom>
          <a:solidFill>
            <a:srgbClr val="FFFF99"/>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aphicFrame>
        <p:nvGraphicFramePr>
          <p:cNvPr id="44065" name="Object 7"/>
          <p:cNvGraphicFramePr>
            <a:graphicFrameLocks noChangeAspect="1"/>
          </p:cNvGraphicFramePr>
          <p:nvPr/>
        </p:nvGraphicFramePr>
        <p:xfrm>
          <a:off x="7562851" y="4438651"/>
          <a:ext cx="2517775" cy="1819275"/>
        </p:xfrm>
        <a:graphic>
          <a:graphicData uri="http://schemas.openxmlformats.org/presentationml/2006/ole">
            <mc:AlternateContent xmlns:mc="http://schemas.openxmlformats.org/markup-compatibility/2006">
              <mc:Choice xmlns:v="urn:schemas-microsoft-com:vml" Requires="v">
                <p:oleObj name="Equation" r:id="rId13" imgW="1092200" imgH="787400" progId="Equation.3">
                  <p:embed/>
                </p:oleObj>
              </mc:Choice>
              <mc:Fallback>
                <p:oleObj name="Equation" r:id="rId13" imgW="1092200" imgH="787400" progId="Equation.3">
                  <p:embed/>
                  <p:pic>
                    <p:nvPicPr>
                      <p:cNvPr id="0"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62851" y="4438651"/>
                        <a:ext cx="2517775" cy="181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2" name="TextBox 1"/>
          <p:cNvSpPr txBox="1"/>
          <p:nvPr/>
        </p:nvSpPr>
        <p:spPr>
          <a:xfrm>
            <a:off x="2598739" y="1"/>
            <a:ext cx="7329487" cy="6545263"/>
          </a:xfrm>
          <a:prstGeom prst="rect">
            <a:avLst/>
          </a:prstGeom>
          <a:solidFill>
            <a:schemeClr val="tx1">
              <a:lumMod val="95000"/>
            </a:schemeClr>
          </a:solidFill>
          <a:ln w="38100" cap="flat">
            <a:solidFill>
              <a:schemeClr val="bg1"/>
            </a:solidFill>
            <a:bevel/>
          </a:ln>
        </p:spPr>
        <p:txBody>
          <a:bodyPr anchor="ctr" anchorCtr="1"/>
          <a:lstStyle/>
          <a:p>
            <a:pPr>
              <a:defRPr/>
            </a:pPr>
            <a:endParaRPr lang="en-US">
              <a:solidFill>
                <a:schemeClr val="bg1"/>
              </a:solidFill>
            </a:endParaRPr>
          </a:p>
        </p:txBody>
      </p:sp>
      <p:sp>
        <p:nvSpPr>
          <p:cNvPr id="66" name="TextBox 65"/>
          <p:cNvSpPr txBox="1"/>
          <p:nvPr/>
        </p:nvSpPr>
        <p:spPr>
          <a:xfrm>
            <a:off x="7504114" y="6530976"/>
            <a:ext cx="1552575" cy="327025"/>
          </a:xfrm>
          <a:prstGeom prst="rect">
            <a:avLst/>
          </a:prstGeom>
          <a:solidFill>
            <a:schemeClr val="tx1">
              <a:lumMod val="95000"/>
            </a:schemeClr>
          </a:solidFill>
          <a:ln w="38100" cap="flat">
            <a:solidFill>
              <a:schemeClr val="bg1"/>
            </a:solidFill>
            <a:bevel/>
          </a:ln>
        </p:spPr>
        <p:txBody>
          <a:bodyPr anchor="ctr" anchorCtr="1"/>
          <a:lstStyle/>
          <a:p>
            <a:pPr>
              <a:defRPr/>
            </a:pPr>
            <a:endParaRPr lang="en-US">
              <a:solidFill>
                <a:schemeClr val="bg1"/>
              </a:solidFill>
            </a:endParaRPr>
          </a:p>
        </p:txBody>
      </p:sp>
      <p:sp>
        <p:nvSpPr>
          <p:cNvPr id="67" name="TextBox 66"/>
          <p:cNvSpPr txBox="1"/>
          <p:nvPr/>
        </p:nvSpPr>
        <p:spPr>
          <a:xfrm>
            <a:off x="7546975" y="6189663"/>
            <a:ext cx="1481138" cy="400050"/>
          </a:xfrm>
          <a:prstGeom prst="rect">
            <a:avLst/>
          </a:prstGeom>
          <a:solidFill>
            <a:schemeClr val="tx1">
              <a:lumMod val="95000"/>
            </a:schemeClr>
          </a:solidFill>
          <a:ln w="38100" cap="flat">
            <a:noFill/>
            <a:bevel/>
          </a:ln>
        </p:spPr>
        <p:txBody>
          <a:bodyPr anchor="ctr" anchorCtr="1"/>
          <a:lstStyle/>
          <a:p>
            <a:pPr>
              <a:defRPr/>
            </a:pPr>
            <a:endParaRPr lang="en-US">
              <a:solidFill>
                <a:schemeClr val="bg1"/>
              </a:solidFill>
            </a:endParaRPr>
          </a:p>
        </p:txBody>
      </p:sp>
      <p:sp>
        <p:nvSpPr>
          <p:cNvPr id="91" name="Oval 90"/>
          <p:cNvSpPr/>
          <p:nvPr/>
        </p:nvSpPr>
        <p:spPr>
          <a:xfrm>
            <a:off x="5994401" y="1"/>
            <a:ext cx="3859213" cy="3643313"/>
          </a:xfrm>
          <a:prstGeom prst="ellipse">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45063" name="Group 85"/>
          <p:cNvGrpSpPr>
            <a:grpSpLocks/>
          </p:cNvGrpSpPr>
          <p:nvPr/>
        </p:nvGrpSpPr>
        <p:grpSpPr bwMode="auto">
          <a:xfrm>
            <a:off x="8534401" y="788989"/>
            <a:ext cx="123825" cy="401637"/>
            <a:chOff x="7227743" y="788410"/>
            <a:chExt cx="124691" cy="402216"/>
          </a:xfrm>
        </p:grpSpPr>
        <p:sp>
          <p:nvSpPr>
            <p:cNvPr id="82" name="Oval 81"/>
            <p:cNvSpPr/>
            <p:nvPr/>
          </p:nvSpPr>
          <p:spPr>
            <a:xfrm>
              <a:off x="7227743" y="788410"/>
              <a:ext cx="124691" cy="116054"/>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3" name="Oval 82"/>
            <p:cNvSpPr/>
            <p:nvPr/>
          </p:nvSpPr>
          <p:spPr>
            <a:xfrm>
              <a:off x="7227743" y="931491"/>
              <a:ext cx="124691" cy="116054"/>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4" name="Oval 83"/>
            <p:cNvSpPr/>
            <p:nvPr/>
          </p:nvSpPr>
          <p:spPr>
            <a:xfrm>
              <a:off x="7227743" y="1074572"/>
              <a:ext cx="124691" cy="116054"/>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5064" name="TextBox 68"/>
          <p:cNvSpPr txBox="1">
            <a:spLocks noChangeArrowheads="1"/>
          </p:cNvSpPr>
          <p:nvPr/>
        </p:nvSpPr>
        <p:spPr bwMode="auto">
          <a:xfrm>
            <a:off x="4300539" y="300196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cxnSp>
        <p:nvCxnSpPr>
          <p:cNvPr id="45065" name="Straight Arrow Connector 55"/>
          <p:cNvCxnSpPr>
            <a:cxnSpLocks noChangeShapeType="1"/>
          </p:cNvCxnSpPr>
          <p:nvPr/>
        </p:nvCxnSpPr>
        <p:spPr bwMode="auto">
          <a:xfrm>
            <a:off x="8655050" y="987425"/>
            <a:ext cx="788988" cy="0"/>
          </a:xfrm>
          <a:prstGeom prst="straightConnector1">
            <a:avLst/>
          </a:prstGeom>
          <a:noFill/>
          <a:ln w="76200" algn="ctr">
            <a:solidFill>
              <a:schemeClr val="bg1"/>
            </a:solidFill>
            <a:round/>
            <a:headEnd/>
            <a:tailEnd type="triangle" w="med" len="med"/>
          </a:ln>
          <a:extLst>
            <a:ext uri="{909E8E84-426E-40DD-AFC4-6F175D3DCCD1}">
              <a14:hiddenFill xmlns:a14="http://schemas.microsoft.com/office/drawing/2010/main">
                <a:noFill/>
              </a14:hiddenFill>
            </a:ext>
          </a:extLst>
        </p:spPr>
      </p:cxnSp>
      <p:sp>
        <p:nvSpPr>
          <p:cNvPr id="45066" name="Freeform 137"/>
          <p:cNvSpPr>
            <a:spLocks/>
          </p:cNvSpPr>
          <p:nvPr/>
        </p:nvSpPr>
        <p:spPr bwMode="auto">
          <a:xfrm flipH="1" flipV="1">
            <a:off x="7693025" y="1077913"/>
            <a:ext cx="471488" cy="2419350"/>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067" name="Freeform 137"/>
          <p:cNvSpPr>
            <a:spLocks/>
          </p:cNvSpPr>
          <p:nvPr/>
        </p:nvSpPr>
        <p:spPr bwMode="auto">
          <a:xfrm flipH="1" flipV="1">
            <a:off x="7196138" y="966789"/>
            <a:ext cx="982662"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068" name="Line 115"/>
          <p:cNvSpPr>
            <a:spLocks noChangeShapeType="1"/>
          </p:cNvSpPr>
          <p:nvPr/>
        </p:nvSpPr>
        <p:spPr bwMode="auto">
          <a:xfrm rot="16200000">
            <a:off x="5694363" y="3467100"/>
            <a:ext cx="5097462" cy="4603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45069" name="Straight Arrow Connector 64"/>
          <p:cNvCxnSpPr>
            <a:cxnSpLocks noChangeShapeType="1"/>
          </p:cNvCxnSpPr>
          <p:nvPr/>
        </p:nvCxnSpPr>
        <p:spPr bwMode="auto">
          <a:xfrm flipV="1">
            <a:off x="8570914" y="6051550"/>
            <a:ext cx="788987" cy="0"/>
          </a:xfrm>
          <a:prstGeom prst="straightConnector1">
            <a:avLst/>
          </a:prstGeom>
          <a:noFill/>
          <a:ln w="76200" algn="ctr">
            <a:solidFill>
              <a:schemeClr val="bg1"/>
            </a:solidFill>
            <a:round/>
            <a:headEnd/>
            <a:tailEnd type="triangle" w="med" len="med"/>
          </a:ln>
          <a:extLst>
            <a:ext uri="{909E8E84-426E-40DD-AFC4-6F175D3DCCD1}">
              <a14:hiddenFill xmlns:a14="http://schemas.microsoft.com/office/drawing/2010/main">
                <a:noFill/>
              </a14:hiddenFill>
            </a:ext>
          </a:extLst>
        </p:spPr>
      </p:cxnSp>
      <p:sp>
        <p:nvSpPr>
          <p:cNvPr id="45070" name="Freeform 137"/>
          <p:cNvSpPr>
            <a:spLocks/>
          </p:cNvSpPr>
          <p:nvPr/>
        </p:nvSpPr>
        <p:spPr bwMode="auto">
          <a:xfrm flipH="1">
            <a:off x="7694613" y="3463926"/>
            <a:ext cx="455612"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071" name="Freeform 137"/>
          <p:cNvSpPr>
            <a:spLocks/>
          </p:cNvSpPr>
          <p:nvPr/>
        </p:nvSpPr>
        <p:spPr bwMode="auto">
          <a:xfrm flipH="1">
            <a:off x="7210426" y="3519489"/>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072" name="AutoShape 113"/>
          <p:cNvSpPr>
            <a:spLocks noChangeArrowheads="1"/>
          </p:cNvSpPr>
          <p:nvPr/>
        </p:nvSpPr>
        <p:spPr bwMode="auto">
          <a:xfrm rot="16200000">
            <a:off x="8170070" y="821533"/>
            <a:ext cx="396875" cy="331787"/>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45073" name="AutoShape 113"/>
          <p:cNvSpPr>
            <a:spLocks noChangeArrowheads="1"/>
          </p:cNvSpPr>
          <p:nvPr/>
        </p:nvSpPr>
        <p:spPr bwMode="auto">
          <a:xfrm rot="16200000">
            <a:off x="8183563" y="5865813"/>
            <a:ext cx="396875" cy="3302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cxnSp>
        <p:nvCxnSpPr>
          <p:cNvPr id="45074" name="Straight Arrow Connector 76"/>
          <p:cNvCxnSpPr>
            <a:cxnSpLocks noChangeShapeType="1"/>
          </p:cNvCxnSpPr>
          <p:nvPr/>
        </p:nvCxnSpPr>
        <p:spPr bwMode="auto">
          <a:xfrm rot="5400000">
            <a:off x="7846219" y="613569"/>
            <a:ext cx="788988" cy="0"/>
          </a:xfrm>
          <a:prstGeom prst="straightConnector1">
            <a:avLst/>
          </a:prstGeom>
          <a:noFill/>
          <a:ln w="76200" algn="ctr">
            <a:solidFill>
              <a:schemeClr val="bg1"/>
            </a:solidFill>
            <a:round/>
            <a:headEnd/>
            <a:tailEnd type="triangle" w="med" len="med"/>
          </a:ln>
          <a:extLst>
            <a:ext uri="{909E8E84-426E-40DD-AFC4-6F175D3DCCD1}">
              <a14:hiddenFill xmlns:a14="http://schemas.microsoft.com/office/drawing/2010/main">
                <a:noFill/>
              </a14:hiddenFill>
            </a:ext>
          </a:extLst>
        </p:spPr>
      </p:cxnSp>
      <p:sp>
        <p:nvSpPr>
          <p:cNvPr id="45075" name="TextBox 68"/>
          <p:cNvSpPr txBox="1">
            <a:spLocks noChangeArrowheads="1"/>
          </p:cNvSpPr>
          <p:nvPr/>
        </p:nvSpPr>
        <p:spPr bwMode="auto">
          <a:xfrm>
            <a:off x="8331201" y="184151"/>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cxnSp>
        <p:nvCxnSpPr>
          <p:cNvPr id="45076" name="Straight Arrow Connector 78"/>
          <p:cNvCxnSpPr>
            <a:cxnSpLocks noChangeShapeType="1"/>
          </p:cNvCxnSpPr>
          <p:nvPr/>
        </p:nvCxnSpPr>
        <p:spPr bwMode="auto">
          <a:xfrm rot="16200000" flipV="1">
            <a:off x="7846220" y="6463507"/>
            <a:ext cx="788987" cy="0"/>
          </a:xfrm>
          <a:prstGeom prst="straightConnector1">
            <a:avLst/>
          </a:prstGeom>
          <a:noFill/>
          <a:ln w="76200" algn="ctr">
            <a:solidFill>
              <a:schemeClr val="bg1"/>
            </a:solidFill>
            <a:round/>
            <a:headEnd/>
            <a:tailEnd type="triangle" w="med" len="med"/>
          </a:ln>
          <a:extLst>
            <a:ext uri="{909E8E84-426E-40DD-AFC4-6F175D3DCCD1}">
              <a14:hiddenFill xmlns:a14="http://schemas.microsoft.com/office/drawing/2010/main">
                <a:noFill/>
              </a14:hiddenFill>
            </a:ext>
          </a:extLst>
        </p:spPr>
      </p:cxnSp>
      <p:sp>
        <p:nvSpPr>
          <p:cNvPr id="45077" name="TextBox 68"/>
          <p:cNvSpPr txBox="1">
            <a:spLocks noChangeArrowheads="1"/>
          </p:cNvSpPr>
          <p:nvPr/>
        </p:nvSpPr>
        <p:spPr bwMode="auto">
          <a:xfrm>
            <a:off x="8399464" y="621347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cxnSp>
        <p:nvCxnSpPr>
          <p:cNvPr id="93" name="Straight Arrow Connector 92"/>
          <p:cNvCxnSpPr/>
          <p:nvPr/>
        </p:nvCxnSpPr>
        <p:spPr>
          <a:xfrm rot="10800000" flipV="1">
            <a:off x="4876801" y="1901826"/>
            <a:ext cx="2568575" cy="1566863"/>
          </a:xfrm>
          <a:prstGeom prst="straightConnector1">
            <a:avLst/>
          </a:prstGeom>
          <a:ln w="190500">
            <a:tailEnd type="triangle"/>
          </a:ln>
        </p:spPr>
        <p:style>
          <a:lnRef idx="1">
            <a:schemeClr val="accent1"/>
          </a:lnRef>
          <a:fillRef idx="0">
            <a:schemeClr val="accent1"/>
          </a:fillRef>
          <a:effectRef idx="0">
            <a:schemeClr val="accent1"/>
          </a:effectRef>
          <a:fontRef idx="minor">
            <a:schemeClr val="tx1"/>
          </a:fontRef>
        </p:style>
      </p:cxnSp>
      <p:sp>
        <p:nvSpPr>
          <p:cNvPr id="45079" name="TextBox 68"/>
          <p:cNvSpPr txBox="1">
            <a:spLocks noChangeArrowheads="1"/>
          </p:cNvSpPr>
          <p:nvPr/>
        </p:nvSpPr>
        <p:spPr bwMode="auto">
          <a:xfrm>
            <a:off x="6276975" y="3036888"/>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a:solidFill>
                  <a:schemeClr val="bg1"/>
                </a:solidFill>
              </a:rPr>
              <a:t>2</a:t>
            </a:r>
            <a:r>
              <a:rPr lang="en-US" altLang="en-US" b="1" i="1">
                <a:solidFill>
                  <a:schemeClr val="bg1"/>
                </a:solidFill>
              </a:rPr>
              <a:t>H</a:t>
            </a:r>
          </a:p>
        </p:txBody>
      </p:sp>
      <p:sp>
        <p:nvSpPr>
          <p:cNvPr id="45080" name="TextBox 68"/>
          <p:cNvSpPr txBox="1">
            <a:spLocks noChangeArrowheads="1"/>
          </p:cNvSpPr>
          <p:nvPr/>
        </p:nvSpPr>
        <p:spPr bwMode="auto">
          <a:xfrm>
            <a:off x="9124951" y="441326"/>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45081" name="TextBox 68"/>
          <p:cNvSpPr txBox="1">
            <a:spLocks noChangeArrowheads="1"/>
          </p:cNvSpPr>
          <p:nvPr/>
        </p:nvSpPr>
        <p:spPr bwMode="auto">
          <a:xfrm>
            <a:off x="9151939" y="5568951"/>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45082" name="Text Box 161"/>
          <p:cNvSpPr txBox="1">
            <a:spLocks noChangeArrowheads="1"/>
          </p:cNvSpPr>
          <p:nvPr/>
        </p:nvSpPr>
        <p:spPr bwMode="auto">
          <a:xfrm>
            <a:off x="7742239" y="3016251"/>
            <a:ext cx="5746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45083" name="Text Box 161"/>
          <p:cNvSpPr txBox="1">
            <a:spLocks noChangeArrowheads="1"/>
          </p:cNvSpPr>
          <p:nvPr/>
        </p:nvSpPr>
        <p:spPr bwMode="auto">
          <a:xfrm>
            <a:off x="7285038" y="3030539"/>
            <a:ext cx="533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cs typeface="Times New Roman" panose="02020603050405020304" pitchFamily="18" charset="0"/>
              </a:rPr>
              <a:t>’</a:t>
            </a:r>
            <a:endParaRPr lang="en-US" altLang="en-US">
              <a:solidFill>
                <a:schemeClr val="bg1"/>
              </a:solidFill>
              <a:latin typeface="Symbol" panose="05050102010706020507" pitchFamily="18" charset="2"/>
            </a:endParaRPr>
          </a:p>
        </p:txBody>
      </p:sp>
      <p:sp>
        <p:nvSpPr>
          <p:cNvPr id="45084" name="Text Box 161"/>
          <p:cNvSpPr txBox="1">
            <a:spLocks noChangeArrowheads="1"/>
          </p:cNvSpPr>
          <p:nvPr/>
        </p:nvSpPr>
        <p:spPr bwMode="auto">
          <a:xfrm>
            <a:off x="4137025" y="5829300"/>
            <a:ext cx="41338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 = (</a:t>
            </a:r>
            <a:r>
              <a:rPr lang="en-US" altLang="en-US">
                <a:solidFill>
                  <a:schemeClr val="bg1"/>
                </a:solidFill>
                <a:cs typeface="Times New Roman" panose="02020603050405020304" pitchFamily="18" charset="0"/>
              </a:rPr>
              <a:t>Amplification Factor)</a:t>
            </a: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graphicFrame>
        <p:nvGraphicFramePr>
          <p:cNvPr id="45085" name="Object 51"/>
          <p:cNvGraphicFramePr>
            <a:graphicFrameLocks noChangeAspect="1"/>
          </p:cNvGraphicFramePr>
          <p:nvPr/>
        </p:nvGraphicFramePr>
        <p:xfrm>
          <a:off x="4176713" y="4919664"/>
          <a:ext cx="1377950" cy="909637"/>
        </p:xfrm>
        <a:graphic>
          <a:graphicData uri="http://schemas.openxmlformats.org/presentationml/2006/ole">
            <mc:AlternateContent xmlns:mc="http://schemas.openxmlformats.org/markup-compatibility/2006">
              <mc:Choice xmlns:v="urn:schemas-microsoft-com:vml" Requires="v">
                <p:oleObj name="Equation" r:id="rId3" imgW="634725" imgH="418918" progId="Equation.3">
                  <p:embed/>
                </p:oleObj>
              </mc:Choice>
              <mc:Fallback>
                <p:oleObj name="Equation" r:id="rId3" imgW="634725" imgH="418918" progId="Equation.3">
                  <p:embed/>
                  <p:pic>
                    <p:nvPicPr>
                      <p:cNvPr id="0" name="Object 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6713" y="4919664"/>
                        <a:ext cx="1377950" cy="909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7" name="TextBox 56"/>
          <p:cNvSpPr txBox="1"/>
          <p:nvPr/>
        </p:nvSpPr>
        <p:spPr>
          <a:xfrm>
            <a:off x="1524001" y="-11113"/>
            <a:ext cx="4411663" cy="1590676"/>
          </a:xfrm>
          <a:prstGeom prst="rect">
            <a:avLst/>
          </a:prstGeom>
          <a:solidFill>
            <a:schemeClr val="tx1">
              <a:lumMod val="95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The previous theory is applicable to deflections and moments within a single member.</a:t>
            </a:r>
          </a:p>
          <a:p>
            <a:pPr eaLnBrk="0" hangingPunct="0">
              <a:defRPr/>
            </a:pPr>
            <a:r>
              <a:rPr lang="en-US">
                <a:solidFill>
                  <a:schemeClr val="bg1"/>
                </a:solidFill>
                <a:cs typeface="Times New Roman" pitchFamily="18" charset="0"/>
              </a:rPr>
              <a:t>General equations are similar.</a:t>
            </a:r>
          </a:p>
        </p:txBody>
      </p:sp>
      <p:sp>
        <p:nvSpPr>
          <p:cNvPr id="59" name="Slide Number Placeholder 58"/>
          <p:cNvSpPr txBox="1">
            <a:spLocks noGrp="1"/>
          </p:cNvSpPr>
          <p:nvPr/>
        </p:nvSpPr>
        <p:spPr>
          <a:xfrm>
            <a:off x="10983914" y="63484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173A62F1-3628-4A2B-955F-64FB9D27A039}" type="slidenum">
              <a:rPr lang="en-US" altLang="en-US" sz="1200">
                <a:solidFill>
                  <a:srgbClr val="BCBCBC"/>
                </a:solidFill>
              </a:rPr>
              <a:pPr algn="r" eaLnBrk="1" hangingPunct="1"/>
              <a:t>43</a:t>
            </a:fld>
            <a:endParaRPr lang="en-US" altLang="en-US" sz="1200" dirty="0">
              <a:solidFill>
                <a:srgbClr val="BCBCBC"/>
              </a:solidFill>
            </a:endParaRPr>
          </a:p>
        </p:txBody>
      </p:sp>
      <p:sp>
        <p:nvSpPr>
          <p:cNvPr id="45088"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89" name="Text Box 161"/>
          <p:cNvSpPr txBox="1">
            <a:spLocks noChangeArrowheads="1"/>
          </p:cNvSpPr>
          <p:nvPr/>
        </p:nvSpPr>
        <p:spPr bwMode="auto">
          <a:xfrm>
            <a:off x="3706814" y="25241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sp>
        <p:nvSpPr>
          <p:cNvPr id="45090"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45091" name="Freeform 137"/>
          <p:cNvSpPr>
            <a:spLocks/>
          </p:cNvSpPr>
          <p:nvPr/>
        </p:nvSpPr>
        <p:spPr bwMode="auto">
          <a:xfrm flipH="1" flipV="1">
            <a:off x="3743326" y="3651251"/>
            <a:ext cx="455613"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092"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45093" name="Line 65"/>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94" name="Line 66"/>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95" name="Line 67"/>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96" name="Line 68"/>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97" name="Line 69"/>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98" name="Line 70"/>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99" name="Line 71"/>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100" name="Line 72"/>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101" name="Line 73"/>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45102" name="Line 74"/>
          <p:cNvSpPr>
            <a:spLocks noChangeShapeType="1"/>
          </p:cNvSpPr>
          <p:nvPr/>
        </p:nvSpPr>
        <p:spPr bwMode="auto">
          <a:xfrm flipV="1">
            <a:off x="3729038" y="2347913"/>
            <a:ext cx="0" cy="12001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103" name="Line 75"/>
          <p:cNvSpPr>
            <a:spLocks noChangeShapeType="1"/>
          </p:cNvSpPr>
          <p:nvPr/>
        </p:nvSpPr>
        <p:spPr bwMode="auto">
          <a:xfrm flipV="1">
            <a:off x="4205288" y="2714625"/>
            <a:ext cx="0" cy="83343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104" name="Line 76"/>
          <p:cNvSpPr>
            <a:spLocks noChangeShapeType="1"/>
          </p:cNvSpPr>
          <p:nvPr/>
        </p:nvSpPr>
        <p:spPr bwMode="auto">
          <a:xfrm>
            <a:off x="3724275" y="29622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105"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106" name="Line 78"/>
          <p:cNvSpPr>
            <a:spLocks noChangeShapeType="1"/>
          </p:cNvSpPr>
          <p:nvPr/>
        </p:nvSpPr>
        <p:spPr bwMode="auto">
          <a:xfrm flipV="1">
            <a:off x="4729163" y="3057525"/>
            <a:ext cx="0" cy="59055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45107" name="Line 79"/>
          <p:cNvSpPr>
            <a:spLocks noChangeShapeType="1"/>
          </p:cNvSpPr>
          <p:nvPr/>
        </p:nvSpPr>
        <p:spPr bwMode="auto">
          <a:xfrm flipV="1">
            <a:off x="4719638" y="235267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108" name="Text Box 161"/>
          <p:cNvSpPr txBox="1">
            <a:spLocks noChangeArrowheads="1"/>
          </p:cNvSpPr>
          <p:nvPr/>
        </p:nvSpPr>
        <p:spPr bwMode="auto">
          <a:xfrm>
            <a:off x="4259264" y="2519363"/>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a:solidFill>
                  <a:schemeClr val="bg1"/>
                </a:solidFill>
              </a:rPr>
              <a:t>’</a:t>
            </a:r>
            <a:endParaRPr lang="en-US" altLang="en-US" baseline="-25000">
              <a:solidFill>
                <a:schemeClr val="bg1"/>
              </a:solidFill>
              <a:latin typeface="Symbol" panose="05050102010706020507" pitchFamily="18" charset="2"/>
            </a:endParaRPr>
          </a:p>
        </p:txBody>
      </p:sp>
      <p:sp>
        <p:nvSpPr>
          <p:cNvPr id="45109" name="Line 81"/>
          <p:cNvSpPr>
            <a:spLocks noChangeShapeType="1"/>
          </p:cNvSpPr>
          <p:nvPr/>
        </p:nvSpPr>
        <p:spPr bwMode="auto">
          <a:xfrm>
            <a:off x="3724275" y="2619375"/>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110" name="Line 82"/>
          <p:cNvSpPr>
            <a:spLocks noChangeShapeType="1"/>
          </p:cNvSpPr>
          <p:nvPr/>
        </p:nvSpPr>
        <p:spPr bwMode="auto">
          <a:xfrm flipH="1">
            <a:off x="3281363" y="2617788"/>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5111" name="Line 83"/>
          <p:cNvSpPr>
            <a:spLocks noChangeShapeType="1"/>
          </p:cNvSpPr>
          <p:nvPr/>
        </p:nvSpPr>
        <p:spPr bwMode="auto">
          <a:xfrm>
            <a:off x="4719639" y="2617788"/>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5112" name="Line 84"/>
          <p:cNvSpPr>
            <a:spLocks noChangeShapeType="1"/>
          </p:cNvSpPr>
          <p:nvPr/>
        </p:nvSpPr>
        <p:spPr bwMode="auto">
          <a:xfrm flipH="1">
            <a:off x="3284538" y="2959100"/>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5113" name="Line 85"/>
          <p:cNvSpPr>
            <a:spLocks noChangeShapeType="1"/>
          </p:cNvSpPr>
          <p:nvPr/>
        </p:nvSpPr>
        <p:spPr bwMode="auto">
          <a:xfrm>
            <a:off x="4718050" y="2959100"/>
            <a:ext cx="490538"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45114" name="Line 86"/>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115" name="Line 87"/>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45116" name="Line 88"/>
          <p:cNvSpPr>
            <a:spLocks noChangeShapeType="1"/>
          </p:cNvSpPr>
          <p:nvPr/>
        </p:nvSpPr>
        <p:spPr bwMode="auto">
          <a:xfrm flipH="1">
            <a:off x="7210425" y="3495675"/>
            <a:ext cx="488950" cy="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45117" name="Line 89"/>
          <p:cNvSpPr>
            <a:spLocks noChangeShapeType="1"/>
          </p:cNvSpPr>
          <p:nvPr/>
        </p:nvSpPr>
        <p:spPr bwMode="auto">
          <a:xfrm flipH="1">
            <a:off x="6153151" y="3505200"/>
            <a:ext cx="962025" cy="0"/>
          </a:xfrm>
          <a:prstGeom prst="line">
            <a:avLst/>
          </a:prstGeom>
          <a:noFill/>
          <a:ln w="762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5118" name="Line 92"/>
          <p:cNvSpPr>
            <a:spLocks noChangeShapeType="1"/>
          </p:cNvSpPr>
          <p:nvPr/>
        </p:nvSpPr>
        <p:spPr bwMode="auto">
          <a:xfrm>
            <a:off x="7708901" y="3495676"/>
            <a:ext cx="523875" cy="3175"/>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45119" name="Text Box 161"/>
          <p:cNvSpPr txBox="1">
            <a:spLocks noChangeArrowheads="1"/>
          </p:cNvSpPr>
          <p:nvPr/>
        </p:nvSpPr>
        <p:spPr bwMode="auto">
          <a:xfrm>
            <a:off x="4038601" y="22066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46083" name="TextBox 71"/>
          <p:cNvSpPr txBox="1">
            <a:spLocks noChangeArrowheads="1"/>
          </p:cNvSpPr>
          <p:nvPr/>
        </p:nvSpPr>
        <p:spPr bwMode="auto">
          <a:xfrm>
            <a:off x="2641600" y="1749425"/>
            <a:ext cx="7594600" cy="685800"/>
          </a:xfrm>
          <a:prstGeom prst="rect">
            <a:avLst/>
          </a:prstGeom>
          <a:solidFill>
            <a:srgbClr val="F2F2F2">
              <a:alpha val="61960"/>
            </a:srgbClr>
          </a:solidFill>
          <a:ln w="38100">
            <a:solidFill>
              <a:schemeClr val="bg1"/>
            </a:solidFill>
            <a:bevel/>
            <a:headEnd/>
            <a:tailEnd/>
          </a:ln>
        </p:spPr>
        <p:txBody>
          <a:bodyPr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dirty="0">
                <a:solidFill>
                  <a:schemeClr val="bg1"/>
                </a:solidFill>
              </a:rPr>
              <a:t>Amplification factors approach infinity as </a:t>
            </a:r>
            <a:r>
              <a:rPr lang="en-US" altLang="en-US" i="1" dirty="0">
                <a:solidFill>
                  <a:schemeClr val="bg1"/>
                </a:solidFill>
              </a:rPr>
              <a:t>P</a:t>
            </a:r>
            <a:r>
              <a:rPr lang="en-US" altLang="en-US" dirty="0">
                <a:solidFill>
                  <a:schemeClr val="bg1"/>
                </a:solidFill>
              </a:rPr>
              <a:t> approaches </a:t>
            </a:r>
            <a:r>
              <a:rPr lang="en-US" altLang="en-US" i="1" dirty="0">
                <a:solidFill>
                  <a:schemeClr val="bg1"/>
                </a:solidFill>
              </a:rPr>
              <a:t>P</a:t>
            </a:r>
            <a:r>
              <a:rPr lang="en-US" altLang="en-US" i="1" baseline="-25000" dirty="0">
                <a:solidFill>
                  <a:schemeClr val="bg1"/>
                </a:solidFill>
              </a:rPr>
              <a:t>e</a:t>
            </a:r>
          </a:p>
        </p:txBody>
      </p:sp>
      <p:sp>
        <p:nvSpPr>
          <p:cNvPr id="8" name="TextBox 7"/>
          <p:cNvSpPr txBox="1"/>
          <p:nvPr/>
        </p:nvSpPr>
        <p:spPr>
          <a:xfrm>
            <a:off x="3889375" y="2771776"/>
            <a:ext cx="3657600" cy="3622675"/>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46085" name="Text Box 41"/>
          <p:cNvSpPr txBox="1">
            <a:spLocks noChangeArrowheads="1"/>
          </p:cNvSpPr>
          <p:nvPr/>
        </p:nvSpPr>
        <p:spPr bwMode="auto">
          <a:xfrm>
            <a:off x="4710114" y="5856288"/>
            <a:ext cx="2105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46086" name="Text Box 41"/>
          <p:cNvSpPr txBox="1">
            <a:spLocks noChangeArrowheads="1"/>
          </p:cNvSpPr>
          <p:nvPr/>
        </p:nvSpPr>
        <p:spPr bwMode="auto">
          <a:xfrm rot="-5400000">
            <a:off x="2886869" y="40743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Amplification Factor</a:t>
            </a:r>
          </a:p>
        </p:txBody>
      </p:sp>
      <p:sp>
        <p:nvSpPr>
          <p:cNvPr id="46087" name="Text Box 42"/>
          <p:cNvSpPr txBox="1">
            <a:spLocks noChangeArrowheads="1"/>
          </p:cNvSpPr>
          <p:nvPr/>
        </p:nvSpPr>
        <p:spPr bwMode="auto">
          <a:xfrm>
            <a:off x="4510089" y="4654551"/>
            <a:ext cx="6365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1.0</a:t>
            </a:r>
            <a:endParaRPr lang="en-US" altLang="en-US" baseline="-25000">
              <a:solidFill>
                <a:schemeClr val="bg1"/>
              </a:solidFill>
            </a:endParaRPr>
          </a:p>
        </p:txBody>
      </p:sp>
      <p:sp>
        <p:nvSpPr>
          <p:cNvPr id="46088" name="Text Box 42"/>
          <p:cNvSpPr txBox="1">
            <a:spLocks noChangeArrowheads="1"/>
          </p:cNvSpPr>
          <p:nvPr/>
        </p:nvSpPr>
        <p:spPr bwMode="auto">
          <a:xfrm>
            <a:off x="6578601" y="5678488"/>
            <a:ext cx="638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e</a:t>
            </a:r>
          </a:p>
        </p:txBody>
      </p:sp>
      <p:sp>
        <p:nvSpPr>
          <p:cNvPr id="40" name="Freeform 39"/>
          <p:cNvSpPr/>
          <p:nvPr/>
        </p:nvSpPr>
        <p:spPr>
          <a:xfrm>
            <a:off x="5080000" y="3092450"/>
            <a:ext cx="1582738" cy="1784350"/>
          </a:xfrm>
          <a:custGeom>
            <a:avLst/>
            <a:gdLst>
              <a:gd name="connsiteX0" fmla="*/ 0 w 1582057"/>
              <a:gd name="connsiteY0" fmla="*/ 1785257 h 1785257"/>
              <a:gd name="connsiteX1" fmla="*/ 377371 w 1582057"/>
              <a:gd name="connsiteY1" fmla="*/ 1770743 h 1785257"/>
              <a:gd name="connsiteX2" fmla="*/ 725714 w 1582057"/>
              <a:gd name="connsiteY2" fmla="*/ 1727200 h 1785257"/>
              <a:gd name="connsiteX3" fmla="*/ 1074057 w 1582057"/>
              <a:gd name="connsiteY3" fmla="*/ 1567543 h 1785257"/>
              <a:gd name="connsiteX4" fmla="*/ 1364342 w 1582057"/>
              <a:gd name="connsiteY4" fmla="*/ 1204686 h 1785257"/>
              <a:gd name="connsiteX5" fmla="*/ 1524000 w 1582057"/>
              <a:gd name="connsiteY5" fmla="*/ 522514 h 1785257"/>
              <a:gd name="connsiteX6" fmla="*/ 1582057 w 1582057"/>
              <a:gd name="connsiteY6" fmla="*/ 0 h 178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2057" h="1785257">
                <a:moveTo>
                  <a:pt x="0" y="1785257"/>
                </a:moveTo>
                <a:cubicBezTo>
                  <a:pt x="128209" y="1782838"/>
                  <a:pt x="256419" y="1780419"/>
                  <a:pt x="377371" y="1770743"/>
                </a:cubicBezTo>
                <a:cubicBezTo>
                  <a:pt x="498323" y="1761067"/>
                  <a:pt x="609600" y="1761067"/>
                  <a:pt x="725714" y="1727200"/>
                </a:cubicBezTo>
                <a:cubicBezTo>
                  <a:pt x="841828" y="1693333"/>
                  <a:pt x="967619" y="1654629"/>
                  <a:pt x="1074057" y="1567543"/>
                </a:cubicBezTo>
                <a:cubicBezTo>
                  <a:pt x="1180495" y="1480457"/>
                  <a:pt x="1289352" y="1378858"/>
                  <a:pt x="1364342" y="1204686"/>
                </a:cubicBezTo>
                <a:cubicBezTo>
                  <a:pt x="1439333" y="1030515"/>
                  <a:pt x="1487714" y="723295"/>
                  <a:pt x="1524000" y="522514"/>
                </a:cubicBezTo>
                <a:cubicBezTo>
                  <a:pt x="1560286" y="321733"/>
                  <a:pt x="1571171" y="160866"/>
                  <a:pt x="1582057" y="0"/>
                </a:cubicBezTo>
              </a:path>
            </a:pathLst>
          </a:custGeom>
          <a:ln w="63500">
            <a:tailEnd type="stealth" w="lg"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4" name="Slide Number Placeholder 13"/>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67B05B22-ED52-4045-8C29-126DEC9545D6}" type="slidenum">
              <a:rPr lang="en-US" altLang="en-US" sz="1200">
                <a:solidFill>
                  <a:srgbClr val="BCBCBC"/>
                </a:solidFill>
              </a:rPr>
              <a:pPr eaLnBrk="1" hangingPunct="1"/>
              <a:t>44</a:t>
            </a:fld>
            <a:endParaRPr lang="en-US" altLang="en-US" sz="1200">
              <a:solidFill>
                <a:srgbClr val="BCBCBC"/>
              </a:solidFill>
            </a:endParaRPr>
          </a:p>
        </p:txBody>
      </p:sp>
      <p:sp>
        <p:nvSpPr>
          <p:cNvPr id="46091" name="Freeform 21"/>
          <p:cNvSpPr>
            <a:spLocks/>
          </p:cNvSpPr>
          <p:nvPr/>
        </p:nvSpPr>
        <p:spPr bwMode="auto">
          <a:xfrm>
            <a:off x="5067301" y="2971801"/>
            <a:ext cx="2162175" cy="2771775"/>
          </a:xfrm>
          <a:custGeom>
            <a:avLst/>
            <a:gdLst>
              <a:gd name="T0" fmla="*/ 0 w 1362"/>
              <a:gd name="T1" fmla="*/ 0 h 1746"/>
              <a:gd name="T2" fmla="*/ 0 w 1362"/>
              <a:gd name="T3" fmla="*/ 2147483647 h 1746"/>
              <a:gd name="T4" fmla="*/ 2147483647 w 1362"/>
              <a:gd name="T5" fmla="*/ 2147483647 h 1746"/>
              <a:gd name="T6" fmla="*/ 0 60000 65536"/>
              <a:gd name="T7" fmla="*/ 0 60000 65536"/>
              <a:gd name="T8" fmla="*/ 0 60000 65536"/>
              <a:gd name="T9" fmla="*/ 0 w 1362"/>
              <a:gd name="T10" fmla="*/ 0 h 1746"/>
              <a:gd name="T11" fmla="*/ 1362 w 1362"/>
              <a:gd name="T12" fmla="*/ 1746 h 1746"/>
            </a:gdLst>
            <a:ahLst/>
            <a:cxnLst>
              <a:cxn ang="T6">
                <a:pos x="T0" y="T1"/>
              </a:cxn>
              <a:cxn ang="T7">
                <a:pos x="T2" y="T3"/>
              </a:cxn>
              <a:cxn ang="T8">
                <a:pos x="T4" y="T5"/>
              </a:cxn>
            </a:cxnLst>
            <a:rect l="T9" t="T10" r="T11" b="T12"/>
            <a:pathLst>
              <a:path w="1362" h="1746">
                <a:moveTo>
                  <a:pt x="0" y="0"/>
                </a:moveTo>
                <a:lnTo>
                  <a:pt x="0" y="1746"/>
                </a:lnTo>
                <a:lnTo>
                  <a:pt x="1362" y="1746"/>
                </a:lnTo>
              </a:path>
            </a:pathLst>
          </a:custGeom>
          <a:noFill/>
          <a:ln w="571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092" name="Line 22"/>
          <p:cNvSpPr>
            <a:spLocks noChangeShapeType="1"/>
          </p:cNvSpPr>
          <p:nvPr/>
        </p:nvSpPr>
        <p:spPr bwMode="auto">
          <a:xfrm>
            <a:off x="5057775" y="4886325"/>
            <a:ext cx="1257300" cy="0"/>
          </a:xfrm>
          <a:prstGeom prst="line">
            <a:avLst/>
          </a:prstGeom>
          <a:noFill/>
          <a:ln w="127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6093" name="Line 23"/>
          <p:cNvSpPr>
            <a:spLocks noChangeShapeType="1"/>
          </p:cNvSpPr>
          <p:nvPr/>
        </p:nvSpPr>
        <p:spPr bwMode="auto">
          <a:xfrm>
            <a:off x="6772275" y="3324226"/>
            <a:ext cx="0" cy="2428875"/>
          </a:xfrm>
          <a:prstGeom prst="line">
            <a:avLst/>
          </a:prstGeom>
          <a:noFill/>
          <a:ln w="127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8" name="TextBox 7"/>
          <p:cNvSpPr txBox="1"/>
          <p:nvPr/>
        </p:nvSpPr>
        <p:spPr>
          <a:xfrm>
            <a:off x="2598738" y="2773364"/>
            <a:ext cx="8069262" cy="3736975"/>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47108" name="Text Box 41"/>
          <p:cNvSpPr txBox="1">
            <a:spLocks noChangeArrowheads="1"/>
          </p:cNvSpPr>
          <p:nvPr/>
        </p:nvSpPr>
        <p:spPr bwMode="auto">
          <a:xfrm rot="-5400000">
            <a:off x="1360488" y="4468813"/>
            <a:ext cx="3621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Transverse Load on Beam</a:t>
            </a:r>
          </a:p>
        </p:txBody>
      </p:sp>
      <p:sp>
        <p:nvSpPr>
          <p:cNvPr id="47109" name="Text Box 42"/>
          <p:cNvSpPr txBox="1">
            <a:spLocks noChangeArrowheads="1"/>
          </p:cNvSpPr>
          <p:nvPr/>
        </p:nvSpPr>
        <p:spPr bwMode="auto">
          <a:xfrm>
            <a:off x="3541713" y="5981700"/>
            <a:ext cx="4019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Mid Span Deflection, </a:t>
            </a: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cxnSp>
        <p:nvCxnSpPr>
          <p:cNvPr id="50" name="Straight Connector 49"/>
          <p:cNvCxnSpPr/>
          <p:nvPr/>
        </p:nvCxnSpPr>
        <p:spPr>
          <a:xfrm rot="5400000" flipH="1" flipV="1">
            <a:off x="2780507" y="4648995"/>
            <a:ext cx="1903413" cy="555625"/>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7111" name="Text Box 42"/>
          <p:cNvSpPr txBox="1">
            <a:spLocks noChangeArrowheads="1"/>
          </p:cNvSpPr>
          <p:nvPr/>
        </p:nvSpPr>
        <p:spPr bwMode="auto">
          <a:xfrm>
            <a:off x="6219826" y="2994025"/>
            <a:ext cx="4525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342900" algn="l"/>
                <a:tab pos="571500" algn="l"/>
              </a:tabLst>
              <a:defRPr sz="2400">
                <a:solidFill>
                  <a:schemeClr val="tx1"/>
                </a:solidFill>
                <a:latin typeface="Times New Roman" panose="02020603050405020304" pitchFamily="18" charset="0"/>
                <a:cs typeface="Arial" panose="020B0604020202020204" pitchFamily="34" charset="0"/>
              </a:defRPr>
            </a:lvl1pPr>
            <a:lvl2pPr marL="742950" indent="-285750" eaLnBrk="0" hangingPunct="0">
              <a:tabLst>
                <a:tab pos="342900" algn="l"/>
                <a:tab pos="571500" algn="l"/>
              </a:tabLst>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tabLst>
                <a:tab pos="342900" algn="l"/>
                <a:tab pos="571500" algn="l"/>
              </a:tabLst>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tabLst>
                <a:tab pos="342900" algn="l"/>
                <a:tab pos="571500" algn="l"/>
              </a:tabLst>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tabLst>
                <a:tab pos="342900" algn="l"/>
                <a:tab pos="571500" algn="l"/>
              </a:tabLst>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tabLst>
                <a:tab pos="342900" algn="l"/>
                <a:tab pos="571500" algn="l"/>
              </a:tabLs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tabLst>
                <a:tab pos="342900" algn="l"/>
                <a:tab pos="571500" algn="l"/>
              </a:tabLs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tabLst>
                <a:tab pos="342900" algn="l"/>
                <a:tab pos="571500" algn="l"/>
              </a:tabLs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tabLst>
                <a:tab pos="342900" algn="l"/>
                <a:tab pos="571500" algn="l"/>
              </a:tabLs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	</a:t>
            </a:r>
            <a:r>
              <a:rPr lang="en-US" altLang="en-US">
                <a:solidFill>
                  <a:schemeClr val="bg1"/>
                </a:solidFill>
              </a:rPr>
              <a:t>=	0  No amplification of </a:t>
            </a:r>
            <a:r>
              <a:rPr lang="en-US" altLang="en-US" i="1">
                <a:solidFill>
                  <a:schemeClr val="bg1"/>
                </a:solidFill>
              </a:rPr>
              <a:t>M</a:t>
            </a:r>
            <a:r>
              <a:rPr lang="en-US" altLang="en-US">
                <a:solidFill>
                  <a:schemeClr val="bg1"/>
                </a:solidFill>
              </a:rPr>
              <a:t> or </a:t>
            </a: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47112" name="Text Box 42"/>
          <p:cNvSpPr txBox="1">
            <a:spLocks noChangeArrowheads="1"/>
          </p:cNvSpPr>
          <p:nvPr/>
        </p:nvSpPr>
        <p:spPr bwMode="auto">
          <a:xfrm>
            <a:off x="6226176" y="3371850"/>
            <a:ext cx="4441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342900" algn="l"/>
                <a:tab pos="571500" algn="l"/>
                <a:tab pos="857250" algn="l"/>
              </a:tabLst>
              <a:defRPr sz="2400">
                <a:solidFill>
                  <a:schemeClr val="tx1"/>
                </a:solidFill>
                <a:latin typeface="Times New Roman" panose="02020603050405020304" pitchFamily="18" charset="0"/>
                <a:cs typeface="Arial" panose="020B0604020202020204" pitchFamily="34" charset="0"/>
              </a:defRPr>
            </a:lvl1pPr>
            <a:lvl2pPr marL="742950" indent="-285750" eaLnBrk="0" hangingPunct="0">
              <a:tabLst>
                <a:tab pos="342900" algn="l"/>
                <a:tab pos="571500" algn="l"/>
                <a:tab pos="857250" algn="l"/>
              </a:tabLst>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tabLst>
                <a:tab pos="342900" algn="l"/>
                <a:tab pos="571500" algn="l"/>
                <a:tab pos="857250" algn="l"/>
              </a:tabLst>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tabLst>
                <a:tab pos="342900" algn="l"/>
                <a:tab pos="571500" algn="l"/>
                <a:tab pos="857250" algn="l"/>
              </a:tabLst>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tabLst>
                <a:tab pos="342900" algn="l"/>
                <a:tab pos="571500" algn="l"/>
                <a:tab pos="857250" algn="l"/>
              </a:tabLst>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tabLst>
                <a:tab pos="342900" algn="l"/>
                <a:tab pos="571500" algn="l"/>
                <a:tab pos="857250" algn="l"/>
              </a:tabLs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tabLst>
                <a:tab pos="342900" algn="l"/>
                <a:tab pos="571500" algn="l"/>
                <a:tab pos="857250" algn="l"/>
              </a:tabLs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tabLst>
                <a:tab pos="342900" algn="l"/>
                <a:tab pos="571500" algn="l"/>
                <a:tab pos="857250" algn="l"/>
              </a:tabLs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tabLst>
                <a:tab pos="342900" algn="l"/>
                <a:tab pos="571500" algn="l"/>
                <a:tab pos="857250" algn="l"/>
              </a:tabLs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1	</a:t>
            </a:r>
            <a:r>
              <a:rPr lang="en-US" altLang="en-US">
                <a:solidFill>
                  <a:schemeClr val="bg1"/>
                </a:solidFill>
              </a:rPr>
              <a:t>&gt;	0	Amplification of </a:t>
            </a:r>
            <a:r>
              <a:rPr lang="en-US" altLang="en-US" i="1">
                <a:solidFill>
                  <a:schemeClr val="bg1"/>
                </a:solidFill>
              </a:rPr>
              <a:t>M</a:t>
            </a:r>
            <a:r>
              <a:rPr lang="en-US" altLang="en-US">
                <a:solidFill>
                  <a:schemeClr val="bg1"/>
                </a:solidFill>
              </a:rPr>
              <a:t> and </a:t>
            </a: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47113" name="Text Box 42"/>
          <p:cNvSpPr txBox="1">
            <a:spLocks noChangeArrowheads="1"/>
          </p:cNvSpPr>
          <p:nvPr/>
        </p:nvSpPr>
        <p:spPr bwMode="auto">
          <a:xfrm>
            <a:off x="6205539" y="3784601"/>
            <a:ext cx="4230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342900" algn="l"/>
                <a:tab pos="571500" algn="l"/>
                <a:tab pos="971550" algn="l"/>
                <a:tab pos="1314450" algn="l"/>
              </a:tabLst>
              <a:defRPr sz="2400">
                <a:solidFill>
                  <a:schemeClr val="tx1"/>
                </a:solidFill>
                <a:latin typeface="Times New Roman" panose="02020603050405020304" pitchFamily="18" charset="0"/>
                <a:cs typeface="Arial" panose="020B0604020202020204" pitchFamily="34" charset="0"/>
              </a:defRPr>
            </a:lvl1pPr>
            <a:lvl2pPr marL="742950" indent="-285750" eaLnBrk="0" hangingPunct="0">
              <a:tabLst>
                <a:tab pos="342900" algn="l"/>
                <a:tab pos="571500" algn="l"/>
                <a:tab pos="971550" algn="l"/>
                <a:tab pos="1314450" algn="l"/>
              </a:tabLst>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tabLst>
                <a:tab pos="342900" algn="l"/>
                <a:tab pos="571500" algn="l"/>
                <a:tab pos="971550" algn="l"/>
                <a:tab pos="1314450" algn="l"/>
              </a:tabLst>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tabLst>
                <a:tab pos="342900" algn="l"/>
                <a:tab pos="571500" algn="l"/>
                <a:tab pos="971550" algn="l"/>
                <a:tab pos="1314450" algn="l"/>
              </a:tabLst>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tabLst>
                <a:tab pos="342900" algn="l"/>
                <a:tab pos="571500" algn="l"/>
                <a:tab pos="971550" algn="l"/>
                <a:tab pos="1314450" algn="l"/>
              </a:tabLst>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tabLst>
                <a:tab pos="342900" algn="l"/>
                <a:tab pos="571500" algn="l"/>
                <a:tab pos="971550" algn="l"/>
                <a:tab pos="1314450" algn="l"/>
              </a:tabLs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tabLst>
                <a:tab pos="342900" algn="l"/>
                <a:tab pos="571500" algn="l"/>
                <a:tab pos="971550" algn="l"/>
                <a:tab pos="1314450" algn="l"/>
              </a:tabLs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tabLst>
                <a:tab pos="342900" algn="l"/>
                <a:tab pos="571500" algn="l"/>
                <a:tab pos="971550" algn="l"/>
                <a:tab pos="1314450" algn="l"/>
              </a:tabLs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tabLst>
                <a:tab pos="342900" algn="l"/>
                <a:tab pos="571500" algn="l"/>
                <a:tab pos="971550" algn="l"/>
                <a:tab pos="1314450" algn="l"/>
              </a:tabLs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2	</a:t>
            </a:r>
            <a:r>
              <a:rPr lang="en-US" altLang="en-US">
                <a:solidFill>
                  <a:schemeClr val="bg1"/>
                </a:solidFill>
              </a:rPr>
              <a:t>=	2x</a:t>
            </a:r>
            <a:r>
              <a:rPr lang="en-US" altLang="en-US" i="1">
                <a:solidFill>
                  <a:schemeClr val="bg1"/>
                </a:solidFill>
              </a:rPr>
              <a:t>P</a:t>
            </a:r>
            <a:r>
              <a:rPr lang="en-US" altLang="en-US" i="1" baseline="-25000">
                <a:solidFill>
                  <a:schemeClr val="bg1"/>
                </a:solidFill>
              </a:rPr>
              <a:t>1</a:t>
            </a:r>
            <a:r>
              <a:rPr lang="en-US" altLang="en-US">
                <a:solidFill>
                  <a:schemeClr val="bg1"/>
                </a:solidFill>
              </a:rPr>
              <a:t>  Amplification of </a:t>
            </a:r>
            <a:r>
              <a:rPr lang="en-US" altLang="en-US" i="1">
                <a:solidFill>
                  <a:schemeClr val="bg1"/>
                </a:solidFill>
              </a:rPr>
              <a:t>M</a:t>
            </a:r>
            <a:r>
              <a:rPr lang="en-US" altLang="en-US">
                <a:solidFill>
                  <a:schemeClr val="bg1"/>
                </a:solidFill>
              </a:rPr>
              <a:t> 				and </a:t>
            </a:r>
            <a:r>
              <a:rPr lang="en-US" altLang="en-US">
                <a:solidFill>
                  <a:schemeClr val="bg1"/>
                </a:solidFill>
                <a:latin typeface="Symbol" panose="05050102010706020507" pitchFamily="18" charset="2"/>
              </a:rPr>
              <a:t>d</a:t>
            </a:r>
            <a:r>
              <a:rPr lang="en-US" altLang="en-US">
                <a:solidFill>
                  <a:schemeClr val="bg1"/>
                </a:solidFill>
                <a:cs typeface="Times New Roman" panose="02020603050405020304" pitchFamily="18" charset="0"/>
              </a:rPr>
              <a:t> is GREATER 				than </a:t>
            </a:r>
            <a:r>
              <a:rPr lang="en-US" altLang="en-US" i="1">
                <a:solidFill>
                  <a:schemeClr val="bg1"/>
                </a:solidFill>
                <a:cs typeface="Times New Roman" panose="02020603050405020304" pitchFamily="18" charset="0"/>
              </a:rPr>
              <a:t>P</a:t>
            </a:r>
            <a:r>
              <a:rPr lang="en-US" altLang="en-US" i="1" baseline="-25000">
                <a:solidFill>
                  <a:schemeClr val="bg1"/>
                </a:solidFill>
                <a:cs typeface="Times New Roman" panose="02020603050405020304" pitchFamily="18" charset="0"/>
              </a:rPr>
              <a:t>1</a:t>
            </a:r>
            <a:r>
              <a:rPr lang="en-US" altLang="en-US">
                <a:solidFill>
                  <a:schemeClr val="bg1"/>
                </a:solidFill>
                <a:cs typeface="Times New Roman" panose="02020603050405020304" pitchFamily="18" charset="0"/>
              </a:rPr>
              <a:t> results times 2</a:t>
            </a:r>
            <a:endParaRPr lang="en-US" altLang="en-US" baseline="-25000">
              <a:solidFill>
                <a:schemeClr val="bg1"/>
              </a:solidFill>
              <a:latin typeface="Symbol" panose="05050102010706020507" pitchFamily="18" charset="2"/>
            </a:endParaRPr>
          </a:p>
        </p:txBody>
      </p:sp>
      <p:sp>
        <p:nvSpPr>
          <p:cNvPr id="18" name="Slide Number Placeholder 17"/>
          <p:cNvSpPr txBox="1">
            <a:spLocks noGrp="1"/>
          </p:cNvSpPr>
          <p:nvPr/>
        </p:nvSpPr>
        <p:spPr>
          <a:xfrm>
            <a:off x="11050586" y="63277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ADEDC059-82F3-4689-AE98-D31173576E33}" type="slidenum">
              <a:rPr lang="en-US" altLang="en-US" sz="1200">
                <a:solidFill>
                  <a:srgbClr val="BCBCBC"/>
                </a:solidFill>
              </a:rPr>
              <a:pPr algn="r" eaLnBrk="1" hangingPunct="1"/>
              <a:t>45</a:t>
            </a:fld>
            <a:endParaRPr lang="en-US" altLang="en-US" sz="1200" dirty="0">
              <a:solidFill>
                <a:srgbClr val="BCBCBC"/>
              </a:solidFill>
            </a:endParaRPr>
          </a:p>
        </p:txBody>
      </p:sp>
      <p:sp>
        <p:nvSpPr>
          <p:cNvPr id="47115" name="TextBox 71"/>
          <p:cNvSpPr txBox="1">
            <a:spLocks noChangeArrowheads="1"/>
          </p:cNvSpPr>
          <p:nvPr/>
        </p:nvSpPr>
        <p:spPr bwMode="auto">
          <a:xfrm>
            <a:off x="2635250" y="1749425"/>
            <a:ext cx="8032750" cy="685800"/>
          </a:xfrm>
          <a:prstGeom prst="rect">
            <a:avLst/>
          </a:prstGeom>
          <a:solidFill>
            <a:srgbClr val="F2F2F2">
              <a:alpha val="61960"/>
            </a:srgbClr>
          </a:solidFill>
          <a:ln w="38100">
            <a:solidFill>
              <a:schemeClr val="bg1"/>
            </a:solidFill>
            <a:bevel/>
            <a:headEnd/>
            <a:tailEnd/>
          </a:ln>
        </p:spPr>
        <p:txBody>
          <a:bodyPr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Therefore, can not superimpose results from different </a:t>
            </a:r>
            <a:r>
              <a:rPr lang="en-US" altLang="en-US" i="1">
                <a:solidFill>
                  <a:schemeClr val="bg1"/>
                </a:solidFill>
              </a:rPr>
              <a:t>P</a:t>
            </a:r>
            <a:r>
              <a:rPr lang="en-US" altLang="en-US">
                <a:solidFill>
                  <a:schemeClr val="bg1"/>
                </a:solidFill>
              </a:rPr>
              <a:t> values.</a:t>
            </a:r>
          </a:p>
        </p:txBody>
      </p:sp>
      <p:sp>
        <p:nvSpPr>
          <p:cNvPr id="47116" name="Line 15"/>
          <p:cNvSpPr>
            <a:spLocks noChangeShapeType="1"/>
          </p:cNvSpPr>
          <p:nvPr/>
        </p:nvSpPr>
        <p:spPr bwMode="auto">
          <a:xfrm>
            <a:off x="5886450" y="3219450"/>
            <a:ext cx="266700" cy="0"/>
          </a:xfrm>
          <a:prstGeom prst="line">
            <a:avLst/>
          </a:prstGeom>
          <a:noFill/>
          <a:ln w="25400">
            <a:solidFill>
              <a:srgbClr val="E63F04"/>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17" name="Line 16"/>
          <p:cNvSpPr>
            <a:spLocks noChangeShapeType="1"/>
          </p:cNvSpPr>
          <p:nvPr/>
        </p:nvSpPr>
        <p:spPr bwMode="auto">
          <a:xfrm>
            <a:off x="5905500" y="3648075"/>
            <a:ext cx="266700" cy="0"/>
          </a:xfrm>
          <a:prstGeom prst="line">
            <a:avLst/>
          </a:prstGeom>
          <a:noFill/>
          <a:ln w="63500">
            <a:solidFill>
              <a:srgbClr val="E63F04"/>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18" name="Line 17"/>
          <p:cNvSpPr>
            <a:spLocks noChangeShapeType="1"/>
          </p:cNvSpPr>
          <p:nvPr/>
        </p:nvSpPr>
        <p:spPr bwMode="auto">
          <a:xfrm>
            <a:off x="5905500" y="4038600"/>
            <a:ext cx="266700" cy="0"/>
          </a:xfrm>
          <a:prstGeom prst="line">
            <a:avLst/>
          </a:prstGeom>
          <a:noFill/>
          <a:ln w="127000">
            <a:solidFill>
              <a:srgbClr val="E63F04"/>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19" name="Freeform 18"/>
          <p:cNvSpPr>
            <a:spLocks/>
          </p:cNvSpPr>
          <p:nvPr/>
        </p:nvSpPr>
        <p:spPr bwMode="auto">
          <a:xfrm>
            <a:off x="3448051" y="4152901"/>
            <a:ext cx="1838325" cy="1724025"/>
          </a:xfrm>
          <a:custGeom>
            <a:avLst/>
            <a:gdLst>
              <a:gd name="T0" fmla="*/ 0 w 1158"/>
              <a:gd name="T1" fmla="*/ 2147483647 h 1086"/>
              <a:gd name="T2" fmla="*/ 498990938 w 1158"/>
              <a:gd name="T3" fmla="*/ 2056447500 h 1086"/>
              <a:gd name="T4" fmla="*/ 1118949375 w 1158"/>
              <a:gd name="T5" fmla="*/ 1209675000 h 1086"/>
              <a:gd name="T6" fmla="*/ 1557456563 w 1158"/>
              <a:gd name="T7" fmla="*/ 725805000 h 1086"/>
              <a:gd name="T8" fmla="*/ 2147483647 w 1158"/>
              <a:gd name="T9" fmla="*/ 241935000 h 1086"/>
              <a:gd name="T10" fmla="*/ 2147483647 w 1158"/>
              <a:gd name="T11" fmla="*/ 0 h 1086"/>
              <a:gd name="T12" fmla="*/ 0 60000 65536"/>
              <a:gd name="T13" fmla="*/ 0 60000 65536"/>
              <a:gd name="T14" fmla="*/ 0 60000 65536"/>
              <a:gd name="T15" fmla="*/ 0 60000 65536"/>
              <a:gd name="T16" fmla="*/ 0 60000 65536"/>
              <a:gd name="T17" fmla="*/ 0 60000 65536"/>
              <a:gd name="T18" fmla="*/ 0 w 1158"/>
              <a:gd name="T19" fmla="*/ 0 h 1086"/>
              <a:gd name="T20" fmla="*/ 1158 w 1158"/>
              <a:gd name="T21" fmla="*/ 1086 h 1086"/>
            </a:gdLst>
            <a:ahLst/>
            <a:cxnLst>
              <a:cxn ang="T12">
                <a:pos x="T0" y="T1"/>
              </a:cxn>
              <a:cxn ang="T13">
                <a:pos x="T2" y="T3"/>
              </a:cxn>
              <a:cxn ang="T14">
                <a:pos x="T4" y="T5"/>
              </a:cxn>
              <a:cxn ang="T15">
                <a:pos x="T6" y="T7"/>
              </a:cxn>
              <a:cxn ang="T16">
                <a:pos x="T8" y="T9"/>
              </a:cxn>
              <a:cxn ang="T17">
                <a:pos x="T10" y="T11"/>
              </a:cxn>
            </a:cxnLst>
            <a:rect l="T18" t="T19" r="T20" b="T21"/>
            <a:pathLst>
              <a:path w="1158" h="1086">
                <a:moveTo>
                  <a:pt x="0" y="1086"/>
                </a:moveTo>
                <a:cubicBezTo>
                  <a:pt x="62" y="1001"/>
                  <a:pt x="124" y="917"/>
                  <a:pt x="198" y="816"/>
                </a:cubicBezTo>
                <a:cubicBezTo>
                  <a:pt x="272" y="715"/>
                  <a:pt x="374" y="568"/>
                  <a:pt x="444" y="480"/>
                </a:cubicBezTo>
                <a:cubicBezTo>
                  <a:pt x="514" y="392"/>
                  <a:pt x="543" y="352"/>
                  <a:pt x="618" y="288"/>
                </a:cubicBezTo>
                <a:cubicBezTo>
                  <a:pt x="693" y="224"/>
                  <a:pt x="804" y="144"/>
                  <a:pt x="894" y="96"/>
                </a:cubicBezTo>
                <a:cubicBezTo>
                  <a:pt x="984" y="48"/>
                  <a:pt x="1071" y="24"/>
                  <a:pt x="1158" y="0"/>
                </a:cubicBezTo>
              </a:path>
            </a:pathLst>
          </a:custGeom>
          <a:noFill/>
          <a:ln w="63500">
            <a:solidFill>
              <a:srgbClr val="E63F04"/>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120" name="Freeform 19"/>
          <p:cNvSpPr>
            <a:spLocks/>
          </p:cNvSpPr>
          <p:nvPr/>
        </p:nvSpPr>
        <p:spPr bwMode="auto">
          <a:xfrm>
            <a:off x="3467100" y="4619625"/>
            <a:ext cx="2971800" cy="1238250"/>
          </a:xfrm>
          <a:custGeom>
            <a:avLst/>
            <a:gdLst>
              <a:gd name="T0" fmla="*/ 0 w 1872"/>
              <a:gd name="T1" fmla="*/ 1965721875 h 780"/>
              <a:gd name="T2" fmla="*/ 1874996250 w 1872"/>
              <a:gd name="T3" fmla="*/ 892135313 h 780"/>
              <a:gd name="T4" fmla="*/ 2147483647 w 1872"/>
              <a:gd name="T5" fmla="*/ 423386250 h 780"/>
              <a:gd name="T6" fmla="*/ 2147483647 w 1872"/>
              <a:gd name="T7" fmla="*/ 136088438 h 780"/>
              <a:gd name="T8" fmla="*/ 2147483647 w 1872"/>
              <a:gd name="T9" fmla="*/ 0 h 780"/>
              <a:gd name="T10" fmla="*/ 0 60000 65536"/>
              <a:gd name="T11" fmla="*/ 0 60000 65536"/>
              <a:gd name="T12" fmla="*/ 0 60000 65536"/>
              <a:gd name="T13" fmla="*/ 0 60000 65536"/>
              <a:gd name="T14" fmla="*/ 0 60000 65536"/>
              <a:gd name="T15" fmla="*/ 0 w 1872"/>
              <a:gd name="T16" fmla="*/ 0 h 780"/>
              <a:gd name="T17" fmla="*/ 1872 w 1872"/>
              <a:gd name="T18" fmla="*/ 780 h 780"/>
            </a:gdLst>
            <a:ahLst/>
            <a:cxnLst>
              <a:cxn ang="T10">
                <a:pos x="T0" y="T1"/>
              </a:cxn>
              <a:cxn ang="T11">
                <a:pos x="T2" y="T3"/>
              </a:cxn>
              <a:cxn ang="T12">
                <a:pos x="T4" y="T5"/>
              </a:cxn>
              <a:cxn ang="T13">
                <a:pos x="T6" y="T7"/>
              </a:cxn>
              <a:cxn ang="T14">
                <a:pos x="T8" y="T9"/>
              </a:cxn>
            </a:cxnLst>
            <a:rect l="T15" t="T16" r="T17" b="T18"/>
            <a:pathLst>
              <a:path w="1872" h="780">
                <a:moveTo>
                  <a:pt x="0" y="780"/>
                </a:moveTo>
                <a:cubicBezTo>
                  <a:pt x="278" y="618"/>
                  <a:pt x="556" y="456"/>
                  <a:pt x="744" y="354"/>
                </a:cubicBezTo>
                <a:cubicBezTo>
                  <a:pt x="932" y="252"/>
                  <a:pt x="1004" y="218"/>
                  <a:pt x="1128" y="168"/>
                </a:cubicBezTo>
                <a:cubicBezTo>
                  <a:pt x="1252" y="118"/>
                  <a:pt x="1364" y="82"/>
                  <a:pt x="1488" y="54"/>
                </a:cubicBezTo>
                <a:cubicBezTo>
                  <a:pt x="1612" y="26"/>
                  <a:pt x="1742" y="13"/>
                  <a:pt x="1872" y="0"/>
                </a:cubicBezTo>
              </a:path>
            </a:pathLst>
          </a:custGeom>
          <a:noFill/>
          <a:ln w="127000">
            <a:solidFill>
              <a:srgbClr val="E63F04"/>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121" name="Freeform 14"/>
          <p:cNvSpPr>
            <a:spLocks/>
          </p:cNvSpPr>
          <p:nvPr/>
        </p:nvSpPr>
        <p:spPr bwMode="auto">
          <a:xfrm>
            <a:off x="3457575" y="3209926"/>
            <a:ext cx="2838450" cy="2676525"/>
          </a:xfrm>
          <a:custGeom>
            <a:avLst/>
            <a:gdLst>
              <a:gd name="T0" fmla="*/ 0 w 1788"/>
              <a:gd name="T1" fmla="*/ 0 h 1686"/>
              <a:gd name="T2" fmla="*/ 0 w 1788"/>
              <a:gd name="T3" fmla="*/ 2147483647 h 1686"/>
              <a:gd name="T4" fmla="*/ 2147483647 w 1788"/>
              <a:gd name="T5" fmla="*/ 2147483647 h 1686"/>
              <a:gd name="T6" fmla="*/ 0 60000 65536"/>
              <a:gd name="T7" fmla="*/ 0 60000 65536"/>
              <a:gd name="T8" fmla="*/ 0 60000 65536"/>
              <a:gd name="T9" fmla="*/ 0 w 1788"/>
              <a:gd name="T10" fmla="*/ 0 h 1686"/>
              <a:gd name="T11" fmla="*/ 1788 w 1788"/>
              <a:gd name="T12" fmla="*/ 1686 h 1686"/>
            </a:gdLst>
            <a:ahLst/>
            <a:cxnLst>
              <a:cxn ang="T6">
                <a:pos x="T0" y="T1"/>
              </a:cxn>
              <a:cxn ang="T7">
                <a:pos x="T2" y="T3"/>
              </a:cxn>
              <a:cxn ang="T8">
                <a:pos x="T4" y="T5"/>
              </a:cxn>
            </a:cxnLst>
            <a:rect l="T9" t="T10" r="T11" b="T12"/>
            <a:pathLst>
              <a:path w="1788" h="1686">
                <a:moveTo>
                  <a:pt x="0" y="0"/>
                </a:moveTo>
                <a:lnTo>
                  <a:pt x="0" y="1686"/>
                </a:lnTo>
                <a:lnTo>
                  <a:pt x="1788" y="1686"/>
                </a:lnTo>
              </a:path>
            </a:pathLst>
          </a:custGeom>
          <a:noFill/>
          <a:ln w="571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 name="TextBox 34"/>
          <p:cNvSpPr txBox="1"/>
          <p:nvPr/>
        </p:nvSpPr>
        <p:spPr>
          <a:xfrm>
            <a:off x="2676525" y="716648"/>
            <a:ext cx="74930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4" name="TextBox 3"/>
          <p:cNvSpPr txBox="1"/>
          <p:nvPr/>
        </p:nvSpPr>
        <p:spPr>
          <a:xfrm>
            <a:off x="2028825" y="1779588"/>
            <a:ext cx="8140700" cy="3886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cs typeface="Arial" charset="0"/>
              </a:rPr>
              <a:t>MEMBERS WITHIN STRUCTURE</a:t>
            </a:r>
            <a:endParaRPr lang="en-US" b="1">
              <a:solidFill>
                <a:schemeClr val="bg1"/>
              </a:solidFill>
              <a:cs typeface="Arial" charset="0"/>
            </a:endParaRPr>
          </a:p>
        </p:txBody>
      </p:sp>
      <p:sp>
        <p:nvSpPr>
          <p:cNvPr id="3" name="Slide Number Placeholder 2"/>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1772D387-4C63-40DC-9505-16EAD55656CC}" type="slidenum">
              <a:rPr lang="en-US" altLang="en-US" sz="1200">
                <a:solidFill>
                  <a:srgbClr val="BCBCBC"/>
                </a:solidFill>
              </a:rPr>
              <a:pPr eaLnBrk="1" hangingPunct="1"/>
              <a:t>46</a:t>
            </a:fld>
            <a:endParaRPr lang="en-US" altLang="en-US" sz="1200">
              <a:solidFill>
                <a:srgbClr val="BCBCBC"/>
              </a:solidFill>
            </a:endParaRPr>
          </a:p>
        </p:txBody>
      </p:sp>
      <p:sp>
        <p:nvSpPr>
          <p:cNvPr id="35" name="TextBox 34"/>
          <p:cNvSpPr txBox="1"/>
          <p:nvPr/>
        </p:nvSpPr>
        <p:spPr>
          <a:xfrm>
            <a:off x="2028825" y="516623"/>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6" name="Rectangle 35"/>
          <p:cNvSpPr/>
          <p:nvPr/>
        </p:nvSpPr>
        <p:spPr bwMode="auto">
          <a:xfrm>
            <a:off x="2560639" y="2312988"/>
            <a:ext cx="7204075" cy="4102100"/>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9156" name="TextBox 68"/>
          <p:cNvSpPr txBox="1">
            <a:spLocks noChangeArrowheads="1"/>
          </p:cNvSpPr>
          <p:nvPr/>
        </p:nvSpPr>
        <p:spPr bwMode="auto">
          <a:xfrm>
            <a:off x="2797176" y="3043238"/>
            <a:ext cx="487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49157" name="TextBox 68"/>
          <p:cNvSpPr txBox="1">
            <a:spLocks noChangeArrowheads="1"/>
          </p:cNvSpPr>
          <p:nvPr/>
        </p:nvSpPr>
        <p:spPr bwMode="auto">
          <a:xfrm>
            <a:off x="2811464" y="4468814"/>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49158" name="TextBox 68"/>
          <p:cNvSpPr txBox="1">
            <a:spLocks noChangeArrowheads="1"/>
          </p:cNvSpPr>
          <p:nvPr/>
        </p:nvSpPr>
        <p:spPr bwMode="auto">
          <a:xfrm>
            <a:off x="7661276" y="2447925"/>
            <a:ext cx="587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4</a:t>
            </a:r>
          </a:p>
        </p:txBody>
      </p:sp>
      <p:sp>
        <p:nvSpPr>
          <p:cNvPr id="49159" name="TextBox 68"/>
          <p:cNvSpPr txBox="1">
            <a:spLocks noChangeArrowheads="1"/>
          </p:cNvSpPr>
          <p:nvPr/>
        </p:nvSpPr>
        <p:spPr bwMode="auto">
          <a:xfrm>
            <a:off x="6357938" y="2455863"/>
            <a:ext cx="5778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3</a:t>
            </a:r>
          </a:p>
        </p:txBody>
      </p:sp>
      <p:sp>
        <p:nvSpPr>
          <p:cNvPr id="49160" name="TextBox 68"/>
          <p:cNvSpPr txBox="1">
            <a:spLocks noChangeArrowheads="1"/>
          </p:cNvSpPr>
          <p:nvPr/>
        </p:nvSpPr>
        <p:spPr bwMode="auto">
          <a:xfrm>
            <a:off x="5026026" y="2459038"/>
            <a:ext cx="606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2</a:t>
            </a:r>
          </a:p>
        </p:txBody>
      </p:sp>
      <p:sp>
        <p:nvSpPr>
          <p:cNvPr id="49161" name="TextBox 68"/>
          <p:cNvSpPr txBox="1">
            <a:spLocks noChangeArrowheads="1"/>
          </p:cNvSpPr>
          <p:nvPr/>
        </p:nvSpPr>
        <p:spPr bwMode="auto">
          <a:xfrm>
            <a:off x="3692525" y="2455863"/>
            <a:ext cx="63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1</a:t>
            </a:r>
          </a:p>
        </p:txBody>
      </p:sp>
      <p:sp>
        <p:nvSpPr>
          <p:cNvPr id="70" name="Slide Number Placeholder 69"/>
          <p:cNvSpPr txBox="1">
            <a:spLocks noGrp="1"/>
          </p:cNvSpPr>
          <p:nvPr/>
        </p:nvSpPr>
        <p:spPr>
          <a:xfrm>
            <a:off x="10988675" y="6415088"/>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00A795D6-4B38-4CBF-B6C9-25BE80871DC1}" type="slidenum">
              <a:rPr lang="en-US" altLang="en-US" sz="1200">
                <a:solidFill>
                  <a:srgbClr val="BCBCBC"/>
                </a:solidFill>
              </a:rPr>
              <a:pPr algn="r" eaLnBrk="1" hangingPunct="1"/>
              <a:t>47</a:t>
            </a:fld>
            <a:endParaRPr lang="en-US" altLang="en-US" sz="1200" dirty="0">
              <a:solidFill>
                <a:srgbClr val="BCBCBC"/>
              </a:solidFill>
            </a:endParaRPr>
          </a:p>
        </p:txBody>
      </p:sp>
      <p:sp>
        <p:nvSpPr>
          <p:cNvPr id="49163" name="Line 79"/>
          <p:cNvSpPr>
            <a:spLocks noChangeShapeType="1"/>
          </p:cNvSpPr>
          <p:nvPr/>
        </p:nvSpPr>
        <p:spPr bwMode="auto">
          <a:xfrm>
            <a:off x="3509963" y="6000750"/>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4" name="Line 81"/>
          <p:cNvSpPr>
            <a:spLocks noChangeShapeType="1"/>
          </p:cNvSpPr>
          <p:nvPr/>
        </p:nvSpPr>
        <p:spPr bwMode="auto">
          <a:xfrm>
            <a:off x="35194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5" name="Line 120"/>
          <p:cNvSpPr>
            <a:spLocks noChangeShapeType="1"/>
          </p:cNvSpPr>
          <p:nvPr/>
        </p:nvSpPr>
        <p:spPr bwMode="auto">
          <a:xfrm>
            <a:off x="3929063"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6" name="Line 121"/>
          <p:cNvSpPr>
            <a:spLocks noChangeShapeType="1"/>
          </p:cNvSpPr>
          <p:nvPr/>
        </p:nvSpPr>
        <p:spPr bwMode="auto">
          <a:xfrm>
            <a:off x="373221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7" name="Line 122"/>
          <p:cNvSpPr>
            <a:spLocks noChangeShapeType="1"/>
          </p:cNvSpPr>
          <p:nvPr/>
        </p:nvSpPr>
        <p:spPr bwMode="auto">
          <a:xfrm>
            <a:off x="3624263"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8" name="Line 123"/>
          <p:cNvSpPr>
            <a:spLocks noChangeShapeType="1"/>
          </p:cNvSpPr>
          <p:nvPr/>
        </p:nvSpPr>
        <p:spPr bwMode="auto">
          <a:xfrm>
            <a:off x="38369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9" name="Line 125"/>
          <p:cNvSpPr>
            <a:spLocks noChangeShapeType="1"/>
          </p:cNvSpPr>
          <p:nvPr/>
        </p:nvSpPr>
        <p:spPr bwMode="auto">
          <a:xfrm>
            <a:off x="4814888" y="6000750"/>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0" name="Line 126"/>
          <p:cNvSpPr>
            <a:spLocks noChangeShapeType="1"/>
          </p:cNvSpPr>
          <p:nvPr/>
        </p:nvSpPr>
        <p:spPr bwMode="auto">
          <a:xfrm>
            <a:off x="482441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1" name="Line 127"/>
          <p:cNvSpPr>
            <a:spLocks noChangeShapeType="1"/>
          </p:cNvSpPr>
          <p:nvPr/>
        </p:nvSpPr>
        <p:spPr bwMode="auto">
          <a:xfrm>
            <a:off x="523398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2" name="Line 128"/>
          <p:cNvSpPr>
            <a:spLocks noChangeShapeType="1"/>
          </p:cNvSpPr>
          <p:nvPr/>
        </p:nvSpPr>
        <p:spPr bwMode="auto">
          <a:xfrm>
            <a:off x="503713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3" name="Line 129"/>
          <p:cNvSpPr>
            <a:spLocks noChangeShapeType="1"/>
          </p:cNvSpPr>
          <p:nvPr/>
        </p:nvSpPr>
        <p:spPr bwMode="auto">
          <a:xfrm>
            <a:off x="492918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4" name="Line 130"/>
          <p:cNvSpPr>
            <a:spLocks noChangeShapeType="1"/>
          </p:cNvSpPr>
          <p:nvPr/>
        </p:nvSpPr>
        <p:spPr bwMode="auto">
          <a:xfrm>
            <a:off x="514191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5" name="Line 131"/>
          <p:cNvSpPr>
            <a:spLocks noChangeShapeType="1"/>
          </p:cNvSpPr>
          <p:nvPr/>
        </p:nvSpPr>
        <p:spPr bwMode="auto">
          <a:xfrm>
            <a:off x="6091238" y="6000750"/>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6" name="Line 132"/>
          <p:cNvSpPr>
            <a:spLocks noChangeShapeType="1"/>
          </p:cNvSpPr>
          <p:nvPr/>
        </p:nvSpPr>
        <p:spPr bwMode="auto">
          <a:xfrm>
            <a:off x="610076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7" name="Line 133"/>
          <p:cNvSpPr>
            <a:spLocks noChangeShapeType="1"/>
          </p:cNvSpPr>
          <p:nvPr/>
        </p:nvSpPr>
        <p:spPr bwMode="auto">
          <a:xfrm>
            <a:off x="651033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8" name="Line 134"/>
          <p:cNvSpPr>
            <a:spLocks noChangeShapeType="1"/>
          </p:cNvSpPr>
          <p:nvPr/>
        </p:nvSpPr>
        <p:spPr bwMode="auto">
          <a:xfrm>
            <a:off x="63134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9" name="Line 135"/>
          <p:cNvSpPr>
            <a:spLocks noChangeShapeType="1"/>
          </p:cNvSpPr>
          <p:nvPr/>
        </p:nvSpPr>
        <p:spPr bwMode="auto">
          <a:xfrm>
            <a:off x="620553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0" name="Line 136"/>
          <p:cNvSpPr>
            <a:spLocks noChangeShapeType="1"/>
          </p:cNvSpPr>
          <p:nvPr/>
        </p:nvSpPr>
        <p:spPr bwMode="auto">
          <a:xfrm>
            <a:off x="641826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1" name="Line 137"/>
          <p:cNvSpPr>
            <a:spLocks noChangeShapeType="1"/>
          </p:cNvSpPr>
          <p:nvPr/>
        </p:nvSpPr>
        <p:spPr bwMode="auto">
          <a:xfrm>
            <a:off x="7415213" y="6010275"/>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2" name="Line 138"/>
          <p:cNvSpPr>
            <a:spLocks noChangeShapeType="1"/>
          </p:cNvSpPr>
          <p:nvPr/>
        </p:nvSpPr>
        <p:spPr bwMode="auto">
          <a:xfrm>
            <a:off x="7424738"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3" name="Line 139"/>
          <p:cNvSpPr>
            <a:spLocks noChangeShapeType="1"/>
          </p:cNvSpPr>
          <p:nvPr/>
        </p:nvSpPr>
        <p:spPr bwMode="auto">
          <a:xfrm>
            <a:off x="7834313" y="604043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4" name="Line 140"/>
          <p:cNvSpPr>
            <a:spLocks noChangeShapeType="1"/>
          </p:cNvSpPr>
          <p:nvPr/>
        </p:nvSpPr>
        <p:spPr bwMode="auto">
          <a:xfrm>
            <a:off x="7637463"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5" name="Line 141"/>
          <p:cNvSpPr>
            <a:spLocks noChangeShapeType="1"/>
          </p:cNvSpPr>
          <p:nvPr/>
        </p:nvSpPr>
        <p:spPr bwMode="auto">
          <a:xfrm>
            <a:off x="7529513" y="604043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6" name="Line 142"/>
          <p:cNvSpPr>
            <a:spLocks noChangeShapeType="1"/>
          </p:cNvSpPr>
          <p:nvPr/>
        </p:nvSpPr>
        <p:spPr bwMode="auto">
          <a:xfrm>
            <a:off x="7742238"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7" name="Freeform 144"/>
          <p:cNvSpPr>
            <a:spLocks/>
          </p:cNvSpPr>
          <p:nvPr/>
        </p:nvSpPr>
        <p:spPr bwMode="auto">
          <a:xfrm>
            <a:off x="3743326" y="3495675"/>
            <a:ext cx="3876675" cy="2495550"/>
          </a:xfrm>
          <a:custGeom>
            <a:avLst/>
            <a:gdLst>
              <a:gd name="T0" fmla="*/ 0 w 2442"/>
              <a:gd name="T1" fmla="*/ 2147483647 h 1572"/>
              <a:gd name="T2" fmla="*/ 0 w 2442"/>
              <a:gd name="T3" fmla="*/ 0 h 1572"/>
              <a:gd name="T4" fmla="*/ 2147483647 w 2442"/>
              <a:gd name="T5" fmla="*/ 0 h 1572"/>
              <a:gd name="T6" fmla="*/ 2147483647 w 2442"/>
              <a:gd name="T7" fmla="*/ 2147483647 h 1572"/>
              <a:gd name="T8" fmla="*/ 0 60000 65536"/>
              <a:gd name="T9" fmla="*/ 0 60000 65536"/>
              <a:gd name="T10" fmla="*/ 0 60000 65536"/>
              <a:gd name="T11" fmla="*/ 0 60000 65536"/>
              <a:gd name="T12" fmla="*/ 0 w 2442"/>
              <a:gd name="T13" fmla="*/ 0 h 1572"/>
              <a:gd name="T14" fmla="*/ 2442 w 2442"/>
              <a:gd name="T15" fmla="*/ 1572 h 1572"/>
            </a:gdLst>
            <a:ahLst/>
            <a:cxnLst>
              <a:cxn ang="T8">
                <a:pos x="T0" y="T1"/>
              </a:cxn>
              <a:cxn ang="T9">
                <a:pos x="T2" y="T3"/>
              </a:cxn>
              <a:cxn ang="T10">
                <a:pos x="T4" y="T5"/>
              </a:cxn>
              <a:cxn ang="T11">
                <a:pos x="T6" y="T7"/>
              </a:cxn>
            </a:cxnLst>
            <a:rect l="T12" t="T13" r="T14" b="T15"/>
            <a:pathLst>
              <a:path w="2442" h="1572">
                <a:moveTo>
                  <a:pt x="0" y="1572"/>
                </a:moveTo>
                <a:lnTo>
                  <a:pt x="0" y="0"/>
                </a:lnTo>
                <a:lnTo>
                  <a:pt x="2442" y="0"/>
                </a:lnTo>
                <a:lnTo>
                  <a:pt x="2442" y="1569"/>
                </a:lnTo>
              </a:path>
            </a:pathLst>
          </a:custGeom>
          <a:noFill/>
          <a:ln w="635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188" name="Line 145"/>
          <p:cNvSpPr>
            <a:spLocks noChangeShapeType="1"/>
          </p:cNvSpPr>
          <p:nvPr/>
        </p:nvSpPr>
        <p:spPr bwMode="auto">
          <a:xfrm flipV="1">
            <a:off x="5014913" y="3505200"/>
            <a:ext cx="0" cy="2490788"/>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9" name="Line 146"/>
          <p:cNvSpPr>
            <a:spLocks noChangeShapeType="1"/>
          </p:cNvSpPr>
          <p:nvPr/>
        </p:nvSpPr>
        <p:spPr bwMode="auto">
          <a:xfrm flipV="1">
            <a:off x="6305550" y="3490914"/>
            <a:ext cx="0" cy="2505075"/>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90" name="Line 147"/>
          <p:cNvSpPr>
            <a:spLocks noChangeShapeType="1"/>
          </p:cNvSpPr>
          <p:nvPr/>
        </p:nvSpPr>
        <p:spPr bwMode="auto">
          <a:xfrm flipV="1">
            <a:off x="6305550" y="3500438"/>
            <a:ext cx="0" cy="249555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91" name="Line 149"/>
          <p:cNvSpPr>
            <a:spLocks noChangeShapeType="1"/>
          </p:cNvSpPr>
          <p:nvPr/>
        </p:nvSpPr>
        <p:spPr bwMode="auto">
          <a:xfrm flipH="1">
            <a:off x="2976563" y="5972175"/>
            <a:ext cx="42386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92" name="Line 150"/>
          <p:cNvSpPr>
            <a:spLocks noChangeShapeType="1"/>
          </p:cNvSpPr>
          <p:nvPr/>
        </p:nvSpPr>
        <p:spPr bwMode="auto">
          <a:xfrm>
            <a:off x="3195638" y="3500439"/>
            <a:ext cx="0" cy="2471737"/>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49193" name="Line 151"/>
          <p:cNvSpPr>
            <a:spLocks noChangeShapeType="1"/>
          </p:cNvSpPr>
          <p:nvPr/>
        </p:nvSpPr>
        <p:spPr bwMode="auto">
          <a:xfrm flipH="1">
            <a:off x="2876551" y="3490913"/>
            <a:ext cx="862013" cy="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49194" name="Line 152"/>
          <p:cNvSpPr>
            <a:spLocks noChangeShapeType="1"/>
          </p:cNvSpPr>
          <p:nvPr/>
        </p:nvSpPr>
        <p:spPr bwMode="auto">
          <a:xfrm flipV="1">
            <a:off x="3738563" y="2805114"/>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49195" name="Line 154"/>
          <p:cNvSpPr>
            <a:spLocks noChangeShapeType="1"/>
          </p:cNvSpPr>
          <p:nvPr/>
        </p:nvSpPr>
        <p:spPr bwMode="auto">
          <a:xfrm flipV="1">
            <a:off x="5014913"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49196" name="Line 155"/>
          <p:cNvSpPr>
            <a:spLocks noChangeShapeType="1"/>
          </p:cNvSpPr>
          <p:nvPr/>
        </p:nvSpPr>
        <p:spPr bwMode="auto">
          <a:xfrm flipV="1">
            <a:off x="6310313"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49197" name="Line 156"/>
          <p:cNvSpPr>
            <a:spLocks noChangeShapeType="1"/>
          </p:cNvSpPr>
          <p:nvPr/>
        </p:nvSpPr>
        <p:spPr bwMode="auto">
          <a:xfrm flipV="1">
            <a:off x="7615238"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72" name="TextBox 71"/>
          <p:cNvSpPr txBox="1"/>
          <p:nvPr/>
        </p:nvSpPr>
        <p:spPr>
          <a:xfrm>
            <a:off x="2055814" y="1465264"/>
            <a:ext cx="8086725" cy="720725"/>
          </a:xfrm>
          <a:prstGeom prst="rect">
            <a:avLst/>
          </a:prstGeom>
          <a:solidFill>
            <a:schemeClr val="tx1">
              <a:lumMod val="95000"/>
              <a:alpha val="62000"/>
            </a:schemeClr>
          </a:solidFill>
          <a:ln w="38100" cap="flat">
            <a:solidFill>
              <a:schemeClr val="bg1"/>
            </a:solidFill>
            <a:bevel/>
          </a:ln>
        </p:spPr>
        <p:txBody>
          <a:bodyPr anchor="ctr"/>
          <a:lstStyle/>
          <a:p>
            <a:pPr eaLnBrk="0" hangingPunct="0">
              <a:defRPr/>
            </a:pPr>
            <a:r>
              <a:rPr lang="en-US" sz="2000">
                <a:solidFill>
                  <a:schemeClr val="bg1"/>
                </a:solidFill>
                <a:cs typeface="Arial" charset="0"/>
              </a:rPr>
              <a:t>Note that in a full structure all displacements within a story are similar.</a:t>
            </a:r>
            <a:endParaRPr lang="en-US" sz="2000">
              <a:solidFill>
                <a:schemeClr val="bg1"/>
              </a:solidFill>
              <a:latin typeface="Symbol" pitchFamily="18" charset="2"/>
              <a:cs typeface="Arial" charset="0"/>
            </a:endParaRPr>
          </a:p>
        </p:txBody>
      </p:sp>
      <p:sp>
        <p:nvSpPr>
          <p:cNvPr id="35" name="TextBox 34"/>
          <p:cNvSpPr txBox="1"/>
          <p:nvPr/>
        </p:nvSpPr>
        <p:spPr>
          <a:xfrm>
            <a:off x="2028825" y="516623"/>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6" name="Rectangle 35"/>
          <p:cNvSpPr/>
          <p:nvPr/>
        </p:nvSpPr>
        <p:spPr bwMode="auto">
          <a:xfrm>
            <a:off x="2560639" y="2312988"/>
            <a:ext cx="7204075" cy="4102100"/>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2" name="TextBox 71"/>
          <p:cNvSpPr txBox="1"/>
          <p:nvPr/>
        </p:nvSpPr>
        <p:spPr>
          <a:xfrm>
            <a:off x="2055814" y="1465264"/>
            <a:ext cx="8086725" cy="720725"/>
          </a:xfrm>
          <a:prstGeom prst="rect">
            <a:avLst/>
          </a:prstGeom>
          <a:solidFill>
            <a:schemeClr val="tx1">
              <a:lumMod val="95000"/>
              <a:alpha val="62000"/>
            </a:schemeClr>
          </a:solidFill>
          <a:ln w="38100" cap="flat">
            <a:solidFill>
              <a:schemeClr val="bg1"/>
            </a:solidFill>
            <a:bevel/>
          </a:ln>
        </p:spPr>
        <p:txBody>
          <a:bodyPr anchor="ctr"/>
          <a:lstStyle/>
          <a:p>
            <a:pPr eaLnBrk="0" hangingPunct="0">
              <a:defRPr/>
            </a:pPr>
            <a:r>
              <a:rPr lang="en-US" sz="2000">
                <a:solidFill>
                  <a:schemeClr val="bg1"/>
                </a:solidFill>
                <a:cs typeface="Arial" charset="0"/>
              </a:rPr>
              <a:t>Note that in a full structure all displacements within a story are similar.</a:t>
            </a:r>
            <a:endParaRPr lang="en-US" sz="2000">
              <a:solidFill>
                <a:schemeClr val="bg1"/>
              </a:solidFill>
              <a:latin typeface="Symbol" pitchFamily="18" charset="2"/>
              <a:cs typeface="Arial" charset="0"/>
            </a:endParaRPr>
          </a:p>
        </p:txBody>
      </p:sp>
      <p:sp>
        <p:nvSpPr>
          <p:cNvPr id="50181" name="TextBox 68"/>
          <p:cNvSpPr txBox="1">
            <a:spLocks noChangeArrowheads="1"/>
          </p:cNvSpPr>
          <p:nvPr/>
        </p:nvSpPr>
        <p:spPr bwMode="auto">
          <a:xfrm>
            <a:off x="2797176" y="3043238"/>
            <a:ext cx="487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50182" name="TextBox 68"/>
          <p:cNvSpPr txBox="1">
            <a:spLocks noChangeArrowheads="1"/>
          </p:cNvSpPr>
          <p:nvPr/>
        </p:nvSpPr>
        <p:spPr bwMode="auto">
          <a:xfrm>
            <a:off x="2811464" y="4468814"/>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50183" name="TextBox 68"/>
          <p:cNvSpPr txBox="1">
            <a:spLocks noChangeArrowheads="1"/>
          </p:cNvSpPr>
          <p:nvPr/>
        </p:nvSpPr>
        <p:spPr bwMode="auto">
          <a:xfrm>
            <a:off x="7156451" y="2495550"/>
            <a:ext cx="587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4</a:t>
            </a:r>
          </a:p>
        </p:txBody>
      </p:sp>
      <p:sp>
        <p:nvSpPr>
          <p:cNvPr id="50184" name="TextBox 68"/>
          <p:cNvSpPr txBox="1">
            <a:spLocks noChangeArrowheads="1"/>
          </p:cNvSpPr>
          <p:nvPr/>
        </p:nvSpPr>
        <p:spPr bwMode="auto">
          <a:xfrm>
            <a:off x="6357938" y="2493963"/>
            <a:ext cx="5778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3</a:t>
            </a:r>
          </a:p>
        </p:txBody>
      </p:sp>
      <p:sp>
        <p:nvSpPr>
          <p:cNvPr id="50185" name="TextBox 68"/>
          <p:cNvSpPr txBox="1">
            <a:spLocks noChangeArrowheads="1"/>
          </p:cNvSpPr>
          <p:nvPr/>
        </p:nvSpPr>
        <p:spPr bwMode="auto">
          <a:xfrm>
            <a:off x="5038726" y="2497138"/>
            <a:ext cx="606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2</a:t>
            </a:r>
          </a:p>
        </p:txBody>
      </p:sp>
      <p:sp>
        <p:nvSpPr>
          <p:cNvPr id="50186" name="TextBox 68"/>
          <p:cNvSpPr txBox="1">
            <a:spLocks noChangeArrowheads="1"/>
          </p:cNvSpPr>
          <p:nvPr/>
        </p:nvSpPr>
        <p:spPr bwMode="auto">
          <a:xfrm>
            <a:off x="3302000" y="2498725"/>
            <a:ext cx="63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1</a:t>
            </a:r>
          </a:p>
        </p:txBody>
      </p:sp>
      <p:sp>
        <p:nvSpPr>
          <p:cNvPr id="70" name="Slide Number Placeholder 69"/>
          <p:cNvSpPr txBox="1">
            <a:spLocks noGrp="1"/>
          </p:cNvSpPr>
          <p:nvPr/>
        </p:nvSpPr>
        <p:spPr>
          <a:xfrm>
            <a:off x="10988675" y="6313488"/>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654DE8B0-BF29-4FDC-A96E-061E1817EDDE}" type="slidenum">
              <a:rPr lang="en-US" altLang="en-US" sz="1200">
                <a:solidFill>
                  <a:srgbClr val="BCBCBC"/>
                </a:solidFill>
              </a:rPr>
              <a:pPr algn="r" eaLnBrk="1" hangingPunct="1"/>
              <a:t>48</a:t>
            </a:fld>
            <a:endParaRPr lang="en-US" altLang="en-US" sz="1200" dirty="0">
              <a:solidFill>
                <a:srgbClr val="BCBCBC"/>
              </a:solidFill>
            </a:endParaRPr>
          </a:p>
        </p:txBody>
      </p:sp>
      <p:sp>
        <p:nvSpPr>
          <p:cNvPr id="50188" name="Line 14"/>
          <p:cNvSpPr>
            <a:spLocks noChangeShapeType="1"/>
          </p:cNvSpPr>
          <p:nvPr/>
        </p:nvSpPr>
        <p:spPr bwMode="auto">
          <a:xfrm>
            <a:off x="35194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89" name="Line 15"/>
          <p:cNvSpPr>
            <a:spLocks noChangeShapeType="1"/>
          </p:cNvSpPr>
          <p:nvPr/>
        </p:nvSpPr>
        <p:spPr bwMode="auto">
          <a:xfrm>
            <a:off x="3929063"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0" name="Line 16"/>
          <p:cNvSpPr>
            <a:spLocks noChangeShapeType="1"/>
          </p:cNvSpPr>
          <p:nvPr/>
        </p:nvSpPr>
        <p:spPr bwMode="auto">
          <a:xfrm>
            <a:off x="373221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1" name="Line 17"/>
          <p:cNvSpPr>
            <a:spLocks noChangeShapeType="1"/>
          </p:cNvSpPr>
          <p:nvPr/>
        </p:nvSpPr>
        <p:spPr bwMode="auto">
          <a:xfrm>
            <a:off x="3624263"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2" name="Line 18"/>
          <p:cNvSpPr>
            <a:spLocks noChangeShapeType="1"/>
          </p:cNvSpPr>
          <p:nvPr/>
        </p:nvSpPr>
        <p:spPr bwMode="auto">
          <a:xfrm>
            <a:off x="38369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3" name="Line 20"/>
          <p:cNvSpPr>
            <a:spLocks noChangeShapeType="1"/>
          </p:cNvSpPr>
          <p:nvPr/>
        </p:nvSpPr>
        <p:spPr bwMode="auto">
          <a:xfrm>
            <a:off x="482441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4" name="Line 21"/>
          <p:cNvSpPr>
            <a:spLocks noChangeShapeType="1"/>
          </p:cNvSpPr>
          <p:nvPr/>
        </p:nvSpPr>
        <p:spPr bwMode="auto">
          <a:xfrm>
            <a:off x="523398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5" name="Line 22"/>
          <p:cNvSpPr>
            <a:spLocks noChangeShapeType="1"/>
          </p:cNvSpPr>
          <p:nvPr/>
        </p:nvSpPr>
        <p:spPr bwMode="auto">
          <a:xfrm>
            <a:off x="503713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6" name="Line 23"/>
          <p:cNvSpPr>
            <a:spLocks noChangeShapeType="1"/>
          </p:cNvSpPr>
          <p:nvPr/>
        </p:nvSpPr>
        <p:spPr bwMode="auto">
          <a:xfrm>
            <a:off x="492918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7" name="Line 24"/>
          <p:cNvSpPr>
            <a:spLocks noChangeShapeType="1"/>
          </p:cNvSpPr>
          <p:nvPr/>
        </p:nvSpPr>
        <p:spPr bwMode="auto">
          <a:xfrm>
            <a:off x="514191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8" name="Line 26"/>
          <p:cNvSpPr>
            <a:spLocks noChangeShapeType="1"/>
          </p:cNvSpPr>
          <p:nvPr/>
        </p:nvSpPr>
        <p:spPr bwMode="auto">
          <a:xfrm>
            <a:off x="610076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9" name="Line 27"/>
          <p:cNvSpPr>
            <a:spLocks noChangeShapeType="1"/>
          </p:cNvSpPr>
          <p:nvPr/>
        </p:nvSpPr>
        <p:spPr bwMode="auto">
          <a:xfrm>
            <a:off x="651033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0" name="Line 28"/>
          <p:cNvSpPr>
            <a:spLocks noChangeShapeType="1"/>
          </p:cNvSpPr>
          <p:nvPr/>
        </p:nvSpPr>
        <p:spPr bwMode="auto">
          <a:xfrm>
            <a:off x="63134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1" name="Line 29"/>
          <p:cNvSpPr>
            <a:spLocks noChangeShapeType="1"/>
          </p:cNvSpPr>
          <p:nvPr/>
        </p:nvSpPr>
        <p:spPr bwMode="auto">
          <a:xfrm>
            <a:off x="620553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2" name="Line 30"/>
          <p:cNvSpPr>
            <a:spLocks noChangeShapeType="1"/>
          </p:cNvSpPr>
          <p:nvPr/>
        </p:nvSpPr>
        <p:spPr bwMode="auto">
          <a:xfrm>
            <a:off x="641826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3" name="Line 32"/>
          <p:cNvSpPr>
            <a:spLocks noChangeShapeType="1"/>
          </p:cNvSpPr>
          <p:nvPr/>
        </p:nvSpPr>
        <p:spPr bwMode="auto">
          <a:xfrm>
            <a:off x="7424738"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4" name="Line 33"/>
          <p:cNvSpPr>
            <a:spLocks noChangeShapeType="1"/>
          </p:cNvSpPr>
          <p:nvPr/>
        </p:nvSpPr>
        <p:spPr bwMode="auto">
          <a:xfrm>
            <a:off x="7834313" y="604043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5" name="Line 34"/>
          <p:cNvSpPr>
            <a:spLocks noChangeShapeType="1"/>
          </p:cNvSpPr>
          <p:nvPr/>
        </p:nvSpPr>
        <p:spPr bwMode="auto">
          <a:xfrm>
            <a:off x="7637463"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6" name="Line 35"/>
          <p:cNvSpPr>
            <a:spLocks noChangeShapeType="1"/>
          </p:cNvSpPr>
          <p:nvPr/>
        </p:nvSpPr>
        <p:spPr bwMode="auto">
          <a:xfrm>
            <a:off x="7529513" y="604043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7" name="Line 36"/>
          <p:cNvSpPr>
            <a:spLocks noChangeShapeType="1"/>
          </p:cNvSpPr>
          <p:nvPr/>
        </p:nvSpPr>
        <p:spPr bwMode="auto">
          <a:xfrm>
            <a:off x="7742238"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8" name="Freeform 37"/>
          <p:cNvSpPr>
            <a:spLocks/>
          </p:cNvSpPr>
          <p:nvPr/>
        </p:nvSpPr>
        <p:spPr bwMode="auto">
          <a:xfrm>
            <a:off x="3743326" y="3495675"/>
            <a:ext cx="3876675" cy="2495550"/>
          </a:xfrm>
          <a:custGeom>
            <a:avLst/>
            <a:gdLst>
              <a:gd name="T0" fmla="*/ 0 w 2442"/>
              <a:gd name="T1" fmla="*/ 2147483647 h 1572"/>
              <a:gd name="T2" fmla="*/ 0 w 2442"/>
              <a:gd name="T3" fmla="*/ 0 h 1572"/>
              <a:gd name="T4" fmla="*/ 2147483647 w 2442"/>
              <a:gd name="T5" fmla="*/ 0 h 1572"/>
              <a:gd name="T6" fmla="*/ 2147483647 w 2442"/>
              <a:gd name="T7" fmla="*/ 2147483647 h 1572"/>
              <a:gd name="T8" fmla="*/ 0 60000 65536"/>
              <a:gd name="T9" fmla="*/ 0 60000 65536"/>
              <a:gd name="T10" fmla="*/ 0 60000 65536"/>
              <a:gd name="T11" fmla="*/ 0 60000 65536"/>
              <a:gd name="T12" fmla="*/ 0 w 2442"/>
              <a:gd name="T13" fmla="*/ 0 h 1572"/>
              <a:gd name="T14" fmla="*/ 2442 w 2442"/>
              <a:gd name="T15" fmla="*/ 1572 h 1572"/>
            </a:gdLst>
            <a:ahLst/>
            <a:cxnLst>
              <a:cxn ang="T8">
                <a:pos x="T0" y="T1"/>
              </a:cxn>
              <a:cxn ang="T9">
                <a:pos x="T2" y="T3"/>
              </a:cxn>
              <a:cxn ang="T10">
                <a:pos x="T4" y="T5"/>
              </a:cxn>
              <a:cxn ang="T11">
                <a:pos x="T6" y="T7"/>
              </a:cxn>
            </a:cxnLst>
            <a:rect l="T12" t="T13" r="T14" b="T15"/>
            <a:pathLst>
              <a:path w="2442" h="1572">
                <a:moveTo>
                  <a:pt x="0" y="1572"/>
                </a:moveTo>
                <a:lnTo>
                  <a:pt x="0" y="0"/>
                </a:lnTo>
                <a:lnTo>
                  <a:pt x="2442" y="0"/>
                </a:lnTo>
                <a:lnTo>
                  <a:pt x="2442" y="1569"/>
                </a:lnTo>
              </a:path>
            </a:pathLst>
          </a:custGeom>
          <a:noFill/>
          <a:ln w="635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09" name="Line 38"/>
          <p:cNvSpPr>
            <a:spLocks noChangeShapeType="1"/>
          </p:cNvSpPr>
          <p:nvPr/>
        </p:nvSpPr>
        <p:spPr bwMode="auto">
          <a:xfrm flipV="1">
            <a:off x="5014913" y="3505200"/>
            <a:ext cx="0" cy="2490788"/>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10" name="Line 39"/>
          <p:cNvSpPr>
            <a:spLocks noChangeShapeType="1"/>
          </p:cNvSpPr>
          <p:nvPr/>
        </p:nvSpPr>
        <p:spPr bwMode="auto">
          <a:xfrm flipV="1">
            <a:off x="6305550" y="3490914"/>
            <a:ext cx="0" cy="2505075"/>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11" name="Line 40"/>
          <p:cNvSpPr>
            <a:spLocks noChangeShapeType="1"/>
          </p:cNvSpPr>
          <p:nvPr/>
        </p:nvSpPr>
        <p:spPr bwMode="auto">
          <a:xfrm flipV="1">
            <a:off x="6305550" y="3500438"/>
            <a:ext cx="0" cy="249555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12" name="Line 41"/>
          <p:cNvSpPr>
            <a:spLocks noChangeShapeType="1"/>
          </p:cNvSpPr>
          <p:nvPr/>
        </p:nvSpPr>
        <p:spPr bwMode="auto">
          <a:xfrm flipH="1">
            <a:off x="2976563" y="5972175"/>
            <a:ext cx="42386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13" name="Line 42"/>
          <p:cNvSpPr>
            <a:spLocks noChangeShapeType="1"/>
          </p:cNvSpPr>
          <p:nvPr/>
        </p:nvSpPr>
        <p:spPr bwMode="auto">
          <a:xfrm>
            <a:off x="3195638" y="3500439"/>
            <a:ext cx="0" cy="2471737"/>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0214" name="Line 43"/>
          <p:cNvSpPr>
            <a:spLocks noChangeShapeType="1"/>
          </p:cNvSpPr>
          <p:nvPr/>
        </p:nvSpPr>
        <p:spPr bwMode="auto">
          <a:xfrm flipH="1">
            <a:off x="2876551" y="3490913"/>
            <a:ext cx="862013" cy="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0215" name="Line 44"/>
          <p:cNvSpPr>
            <a:spLocks noChangeShapeType="1"/>
          </p:cNvSpPr>
          <p:nvPr/>
        </p:nvSpPr>
        <p:spPr bwMode="auto">
          <a:xfrm flipV="1">
            <a:off x="3738563" y="2805114"/>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0216" name="Line 45"/>
          <p:cNvSpPr>
            <a:spLocks noChangeShapeType="1"/>
          </p:cNvSpPr>
          <p:nvPr/>
        </p:nvSpPr>
        <p:spPr bwMode="auto">
          <a:xfrm flipV="1">
            <a:off x="5014913"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0217" name="Line 46"/>
          <p:cNvSpPr>
            <a:spLocks noChangeShapeType="1"/>
          </p:cNvSpPr>
          <p:nvPr/>
        </p:nvSpPr>
        <p:spPr bwMode="auto">
          <a:xfrm flipV="1">
            <a:off x="6310313"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0218" name="Line 47"/>
          <p:cNvSpPr>
            <a:spLocks noChangeShapeType="1"/>
          </p:cNvSpPr>
          <p:nvPr/>
        </p:nvSpPr>
        <p:spPr bwMode="auto">
          <a:xfrm flipV="1">
            <a:off x="7615238"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0219" name="Text Box 161"/>
          <p:cNvSpPr txBox="1">
            <a:spLocks noChangeArrowheads="1"/>
          </p:cNvSpPr>
          <p:nvPr/>
        </p:nvSpPr>
        <p:spPr bwMode="auto">
          <a:xfrm>
            <a:off x="4044951" y="2641600"/>
            <a:ext cx="434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77" name="Freeform 138"/>
          <p:cNvSpPr>
            <a:spLocks/>
          </p:cNvSpPr>
          <p:nvPr/>
        </p:nvSpPr>
        <p:spPr bwMode="auto">
          <a:xfrm>
            <a:off x="7364413" y="3449639"/>
            <a:ext cx="1250950" cy="193675"/>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63500">
            <a:solidFill>
              <a:schemeClr val="bg1">
                <a:lumMod val="50000"/>
                <a:lumOff val="50000"/>
              </a:schemeClr>
            </a:solidFill>
            <a:prstDash val="dash"/>
            <a:round/>
            <a:headEnd/>
            <a:tailEnd/>
          </a:ln>
        </p:spPr>
        <p:txBody>
          <a:bodyPr/>
          <a:lstStyle/>
          <a:p>
            <a:pPr>
              <a:defRPr/>
            </a:pPr>
            <a:endParaRPr lang="en-US"/>
          </a:p>
        </p:txBody>
      </p:sp>
      <p:sp>
        <p:nvSpPr>
          <p:cNvPr id="79" name="Freeform 138"/>
          <p:cNvSpPr>
            <a:spLocks/>
          </p:cNvSpPr>
          <p:nvPr/>
        </p:nvSpPr>
        <p:spPr bwMode="auto">
          <a:xfrm>
            <a:off x="6076950" y="3392488"/>
            <a:ext cx="1271588" cy="279400"/>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63500">
            <a:solidFill>
              <a:schemeClr val="bg1">
                <a:lumMod val="50000"/>
                <a:lumOff val="50000"/>
              </a:schemeClr>
            </a:solidFill>
            <a:prstDash val="dash"/>
            <a:round/>
            <a:headEnd/>
            <a:tailEnd/>
          </a:ln>
        </p:spPr>
        <p:txBody>
          <a:bodyPr/>
          <a:lstStyle/>
          <a:p>
            <a:pPr>
              <a:defRPr/>
            </a:pPr>
            <a:endParaRPr lang="en-US"/>
          </a:p>
        </p:txBody>
      </p:sp>
      <p:sp>
        <p:nvSpPr>
          <p:cNvPr id="80" name="Freeform 138"/>
          <p:cNvSpPr>
            <a:spLocks/>
          </p:cNvSpPr>
          <p:nvPr/>
        </p:nvSpPr>
        <p:spPr bwMode="auto">
          <a:xfrm>
            <a:off x="4773613" y="3448051"/>
            <a:ext cx="1249362" cy="180975"/>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63500">
            <a:solidFill>
              <a:schemeClr val="bg1">
                <a:lumMod val="50000"/>
                <a:lumOff val="50000"/>
              </a:schemeClr>
            </a:solidFill>
            <a:prstDash val="dash"/>
            <a:round/>
            <a:headEnd/>
            <a:tailEnd/>
          </a:ln>
        </p:spPr>
        <p:txBody>
          <a:bodyPr/>
          <a:lstStyle/>
          <a:p>
            <a:pPr>
              <a:defRPr/>
            </a:pPr>
            <a:endParaRPr lang="en-US"/>
          </a:p>
        </p:txBody>
      </p:sp>
      <p:sp>
        <p:nvSpPr>
          <p:cNvPr id="50223" name="Line 68"/>
          <p:cNvSpPr>
            <a:spLocks noChangeShapeType="1"/>
          </p:cNvSpPr>
          <p:nvPr/>
        </p:nvSpPr>
        <p:spPr bwMode="auto">
          <a:xfrm flipV="1">
            <a:off x="4710113" y="2895601"/>
            <a:ext cx="0" cy="4857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24" name="Line 69"/>
          <p:cNvSpPr>
            <a:spLocks noChangeShapeType="1"/>
          </p:cNvSpPr>
          <p:nvPr/>
        </p:nvSpPr>
        <p:spPr bwMode="auto">
          <a:xfrm>
            <a:off x="3738563" y="3067050"/>
            <a:ext cx="976312" cy="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0225" name="Text Box 161"/>
          <p:cNvSpPr txBox="1">
            <a:spLocks noChangeArrowheads="1"/>
          </p:cNvSpPr>
          <p:nvPr/>
        </p:nvSpPr>
        <p:spPr bwMode="auto">
          <a:xfrm>
            <a:off x="7945439" y="2641600"/>
            <a:ext cx="434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50226" name="Line 71"/>
          <p:cNvSpPr>
            <a:spLocks noChangeShapeType="1"/>
          </p:cNvSpPr>
          <p:nvPr/>
        </p:nvSpPr>
        <p:spPr bwMode="auto">
          <a:xfrm flipV="1">
            <a:off x="8610600" y="2895601"/>
            <a:ext cx="0" cy="4857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27" name="Line 72"/>
          <p:cNvSpPr>
            <a:spLocks noChangeShapeType="1"/>
          </p:cNvSpPr>
          <p:nvPr/>
        </p:nvSpPr>
        <p:spPr bwMode="auto">
          <a:xfrm>
            <a:off x="7639051" y="3067050"/>
            <a:ext cx="976313" cy="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0228" name="Freeform 102"/>
          <p:cNvSpPr>
            <a:spLocks/>
          </p:cNvSpPr>
          <p:nvPr/>
        </p:nvSpPr>
        <p:spPr bwMode="auto">
          <a:xfrm>
            <a:off x="3736976" y="3490914"/>
            <a:ext cx="1039813" cy="2505075"/>
          </a:xfrm>
          <a:custGeom>
            <a:avLst/>
            <a:gdLst>
              <a:gd name="T0" fmla="*/ 10080630 w 655"/>
              <a:gd name="T1" fmla="*/ 2147483647 h 1578"/>
              <a:gd name="T2" fmla="*/ 10080630 w 655"/>
              <a:gd name="T3" fmla="*/ 2147483647 h 1578"/>
              <a:gd name="T4" fmla="*/ 70564409 w 655"/>
              <a:gd name="T5" fmla="*/ 2147483647 h 1578"/>
              <a:gd name="T6" fmla="*/ 153730399 w 655"/>
              <a:gd name="T7" fmla="*/ 2147483647 h 1578"/>
              <a:gd name="T8" fmla="*/ 274697957 w 655"/>
              <a:gd name="T9" fmla="*/ 2147483647 h 1578"/>
              <a:gd name="T10" fmla="*/ 516633073 w 655"/>
              <a:gd name="T11" fmla="*/ 1670864388 h 1578"/>
              <a:gd name="T12" fmla="*/ 932458261 w 655"/>
              <a:gd name="T13" fmla="*/ 922377188 h 1578"/>
              <a:gd name="T14" fmla="*/ 1333164091 w 655"/>
              <a:gd name="T15" fmla="*/ 559474688 h 1578"/>
              <a:gd name="T16" fmla="*/ 1544857318 w 655"/>
              <a:gd name="T17" fmla="*/ 294859075 h 1578"/>
              <a:gd name="T18" fmla="*/ 1650703931 w 655"/>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5"/>
              <a:gd name="T31" fmla="*/ 0 h 1578"/>
              <a:gd name="T32" fmla="*/ 655 w 655"/>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5" h="1578">
                <a:moveTo>
                  <a:pt x="4" y="1578"/>
                </a:moveTo>
                <a:cubicBezTo>
                  <a:pt x="2" y="1577"/>
                  <a:pt x="0" y="1577"/>
                  <a:pt x="4" y="1542"/>
                </a:cubicBezTo>
                <a:cubicBezTo>
                  <a:pt x="8" y="1507"/>
                  <a:pt x="19" y="1429"/>
                  <a:pt x="28" y="1365"/>
                </a:cubicBezTo>
                <a:cubicBezTo>
                  <a:pt x="37" y="1301"/>
                  <a:pt x="48" y="1227"/>
                  <a:pt x="61" y="1155"/>
                </a:cubicBezTo>
                <a:cubicBezTo>
                  <a:pt x="74" y="1083"/>
                  <a:pt x="85" y="1015"/>
                  <a:pt x="109" y="933"/>
                </a:cubicBezTo>
                <a:cubicBezTo>
                  <a:pt x="133" y="851"/>
                  <a:pt x="161" y="758"/>
                  <a:pt x="205" y="663"/>
                </a:cubicBezTo>
                <a:cubicBezTo>
                  <a:pt x="249" y="568"/>
                  <a:pt x="316" y="439"/>
                  <a:pt x="370" y="366"/>
                </a:cubicBezTo>
                <a:cubicBezTo>
                  <a:pt x="424" y="293"/>
                  <a:pt x="489" y="263"/>
                  <a:pt x="529" y="222"/>
                </a:cubicBezTo>
                <a:cubicBezTo>
                  <a:pt x="569" y="181"/>
                  <a:pt x="592" y="154"/>
                  <a:pt x="613" y="117"/>
                </a:cubicBezTo>
                <a:cubicBezTo>
                  <a:pt x="634" y="80"/>
                  <a:pt x="644" y="40"/>
                  <a:pt x="655" y="0"/>
                </a:cubicBezTo>
              </a:path>
            </a:pathLst>
          </a:custGeom>
          <a:noFill/>
          <a:ln w="57150" cap="flat" cmpd="sng">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29" name="Freeform 103"/>
          <p:cNvSpPr>
            <a:spLocks/>
          </p:cNvSpPr>
          <p:nvPr/>
        </p:nvSpPr>
        <p:spPr bwMode="auto">
          <a:xfrm>
            <a:off x="4999038" y="3486151"/>
            <a:ext cx="1039812" cy="2505075"/>
          </a:xfrm>
          <a:custGeom>
            <a:avLst/>
            <a:gdLst>
              <a:gd name="T0" fmla="*/ 10080620 w 655"/>
              <a:gd name="T1" fmla="*/ 2147483647 h 1578"/>
              <a:gd name="T2" fmla="*/ 10080620 w 655"/>
              <a:gd name="T3" fmla="*/ 2147483647 h 1578"/>
              <a:gd name="T4" fmla="*/ 70564341 w 655"/>
              <a:gd name="T5" fmla="*/ 2147483647 h 1578"/>
              <a:gd name="T6" fmla="*/ 153728664 w 655"/>
              <a:gd name="T7" fmla="*/ 2147483647 h 1578"/>
              <a:gd name="T8" fmla="*/ 274696105 w 655"/>
              <a:gd name="T9" fmla="*/ 2147483647 h 1578"/>
              <a:gd name="T10" fmla="*/ 516630989 w 655"/>
              <a:gd name="T11" fmla="*/ 1670864388 h 1578"/>
              <a:gd name="T12" fmla="*/ 932457364 w 655"/>
              <a:gd name="T13" fmla="*/ 922377188 h 1578"/>
              <a:gd name="T14" fmla="*/ 1333161221 w 655"/>
              <a:gd name="T15" fmla="*/ 559474688 h 1578"/>
              <a:gd name="T16" fmla="*/ 1544854245 w 655"/>
              <a:gd name="T17" fmla="*/ 294859075 h 1578"/>
              <a:gd name="T18" fmla="*/ 1650700756 w 655"/>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5"/>
              <a:gd name="T31" fmla="*/ 0 h 1578"/>
              <a:gd name="T32" fmla="*/ 655 w 655"/>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5" h="1578">
                <a:moveTo>
                  <a:pt x="4" y="1578"/>
                </a:moveTo>
                <a:cubicBezTo>
                  <a:pt x="2" y="1577"/>
                  <a:pt x="0" y="1577"/>
                  <a:pt x="4" y="1542"/>
                </a:cubicBezTo>
                <a:cubicBezTo>
                  <a:pt x="8" y="1507"/>
                  <a:pt x="19" y="1429"/>
                  <a:pt x="28" y="1365"/>
                </a:cubicBezTo>
                <a:cubicBezTo>
                  <a:pt x="37" y="1301"/>
                  <a:pt x="48" y="1227"/>
                  <a:pt x="61" y="1155"/>
                </a:cubicBezTo>
                <a:cubicBezTo>
                  <a:pt x="74" y="1083"/>
                  <a:pt x="85" y="1015"/>
                  <a:pt x="109" y="933"/>
                </a:cubicBezTo>
                <a:cubicBezTo>
                  <a:pt x="133" y="851"/>
                  <a:pt x="161" y="758"/>
                  <a:pt x="205" y="663"/>
                </a:cubicBezTo>
                <a:cubicBezTo>
                  <a:pt x="249" y="568"/>
                  <a:pt x="316" y="439"/>
                  <a:pt x="370" y="366"/>
                </a:cubicBezTo>
                <a:cubicBezTo>
                  <a:pt x="424" y="293"/>
                  <a:pt x="489" y="263"/>
                  <a:pt x="529" y="222"/>
                </a:cubicBezTo>
                <a:cubicBezTo>
                  <a:pt x="569" y="181"/>
                  <a:pt x="592" y="154"/>
                  <a:pt x="613" y="117"/>
                </a:cubicBezTo>
                <a:cubicBezTo>
                  <a:pt x="634" y="80"/>
                  <a:pt x="644" y="40"/>
                  <a:pt x="655" y="0"/>
                </a:cubicBezTo>
              </a:path>
            </a:pathLst>
          </a:custGeom>
          <a:noFill/>
          <a:ln w="57150" cap="flat" cmpd="sng">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30" name="Freeform 104"/>
          <p:cNvSpPr>
            <a:spLocks/>
          </p:cNvSpPr>
          <p:nvPr/>
        </p:nvSpPr>
        <p:spPr bwMode="auto">
          <a:xfrm>
            <a:off x="6299201" y="3467101"/>
            <a:ext cx="1039813" cy="2505075"/>
          </a:xfrm>
          <a:custGeom>
            <a:avLst/>
            <a:gdLst>
              <a:gd name="T0" fmla="*/ 10080630 w 655"/>
              <a:gd name="T1" fmla="*/ 2147483647 h 1578"/>
              <a:gd name="T2" fmla="*/ 10080630 w 655"/>
              <a:gd name="T3" fmla="*/ 2147483647 h 1578"/>
              <a:gd name="T4" fmla="*/ 70564409 w 655"/>
              <a:gd name="T5" fmla="*/ 2147483647 h 1578"/>
              <a:gd name="T6" fmla="*/ 153730399 w 655"/>
              <a:gd name="T7" fmla="*/ 2147483647 h 1578"/>
              <a:gd name="T8" fmla="*/ 274697957 w 655"/>
              <a:gd name="T9" fmla="*/ 2147483647 h 1578"/>
              <a:gd name="T10" fmla="*/ 516633073 w 655"/>
              <a:gd name="T11" fmla="*/ 1670864388 h 1578"/>
              <a:gd name="T12" fmla="*/ 932458261 w 655"/>
              <a:gd name="T13" fmla="*/ 922377188 h 1578"/>
              <a:gd name="T14" fmla="*/ 1333164091 w 655"/>
              <a:gd name="T15" fmla="*/ 559474688 h 1578"/>
              <a:gd name="T16" fmla="*/ 1544857318 w 655"/>
              <a:gd name="T17" fmla="*/ 294859075 h 1578"/>
              <a:gd name="T18" fmla="*/ 1650703931 w 655"/>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5"/>
              <a:gd name="T31" fmla="*/ 0 h 1578"/>
              <a:gd name="T32" fmla="*/ 655 w 655"/>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5" h="1578">
                <a:moveTo>
                  <a:pt x="4" y="1578"/>
                </a:moveTo>
                <a:cubicBezTo>
                  <a:pt x="2" y="1577"/>
                  <a:pt x="0" y="1577"/>
                  <a:pt x="4" y="1542"/>
                </a:cubicBezTo>
                <a:cubicBezTo>
                  <a:pt x="8" y="1507"/>
                  <a:pt x="19" y="1429"/>
                  <a:pt x="28" y="1365"/>
                </a:cubicBezTo>
                <a:cubicBezTo>
                  <a:pt x="37" y="1301"/>
                  <a:pt x="48" y="1227"/>
                  <a:pt x="61" y="1155"/>
                </a:cubicBezTo>
                <a:cubicBezTo>
                  <a:pt x="74" y="1083"/>
                  <a:pt x="85" y="1015"/>
                  <a:pt x="109" y="933"/>
                </a:cubicBezTo>
                <a:cubicBezTo>
                  <a:pt x="133" y="851"/>
                  <a:pt x="161" y="758"/>
                  <a:pt x="205" y="663"/>
                </a:cubicBezTo>
                <a:cubicBezTo>
                  <a:pt x="249" y="568"/>
                  <a:pt x="316" y="439"/>
                  <a:pt x="370" y="366"/>
                </a:cubicBezTo>
                <a:cubicBezTo>
                  <a:pt x="424" y="293"/>
                  <a:pt x="489" y="263"/>
                  <a:pt x="529" y="222"/>
                </a:cubicBezTo>
                <a:cubicBezTo>
                  <a:pt x="569" y="181"/>
                  <a:pt x="592" y="154"/>
                  <a:pt x="613" y="117"/>
                </a:cubicBezTo>
                <a:cubicBezTo>
                  <a:pt x="634" y="80"/>
                  <a:pt x="644" y="40"/>
                  <a:pt x="655" y="0"/>
                </a:cubicBezTo>
              </a:path>
            </a:pathLst>
          </a:custGeom>
          <a:noFill/>
          <a:ln w="57150" cap="flat" cmpd="sng">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31" name="Freeform 105"/>
          <p:cNvSpPr>
            <a:spLocks/>
          </p:cNvSpPr>
          <p:nvPr/>
        </p:nvSpPr>
        <p:spPr bwMode="auto">
          <a:xfrm>
            <a:off x="7613650" y="3457575"/>
            <a:ext cx="1030288" cy="2533650"/>
          </a:xfrm>
          <a:custGeom>
            <a:avLst/>
            <a:gdLst>
              <a:gd name="T0" fmla="*/ 9897057 w 655"/>
              <a:gd name="T1" fmla="*/ 2147483647 h 1578"/>
              <a:gd name="T2" fmla="*/ 9897057 w 655"/>
              <a:gd name="T3" fmla="*/ 2147483647 h 1578"/>
              <a:gd name="T4" fmla="*/ 69277823 w 655"/>
              <a:gd name="T5" fmla="*/ 2147483647 h 1578"/>
              <a:gd name="T6" fmla="*/ 150925395 w 655"/>
              <a:gd name="T7" fmla="*/ 2147483647 h 1578"/>
              <a:gd name="T8" fmla="*/ 269688501 w 655"/>
              <a:gd name="T9" fmla="*/ 2147483647 h 1578"/>
              <a:gd name="T10" fmla="*/ 507211569 w 655"/>
              <a:gd name="T11" fmla="*/ 1709199006 h 1578"/>
              <a:gd name="T12" fmla="*/ 915454144 w 655"/>
              <a:gd name="T13" fmla="*/ 943540573 h 1578"/>
              <a:gd name="T14" fmla="*/ 1308851135 w 655"/>
              <a:gd name="T15" fmla="*/ 572311074 h 1578"/>
              <a:gd name="T16" fmla="*/ 1516684605 w 655"/>
              <a:gd name="T17" fmla="*/ 301623165 h 1578"/>
              <a:gd name="T18" fmla="*/ 1620600554 w 655"/>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5"/>
              <a:gd name="T31" fmla="*/ 0 h 1578"/>
              <a:gd name="T32" fmla="*/ 655 w 655"/>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5" h="1578">
                <a:moveTo>
                  <a:pt x="4" y="1578"/>
                </a:moveTo>
                <a:cubicBezTo>
                  <a:pt x="2" y="1577"/>
                  <a:pt x="0" y="1577"/>
                  <a:pt x="4" y="1542"/>
                </a:cubicBezTo>
                <a:cubicBezTo>
                  <a:pt x="8" y="1507"/>
                  <a:pt x="19" y="1429"/>
                  <a:pt x="28" y="1365"/>
                </a:cubicBezTo>
                <a:cubicBezTo>
                  <a:pt x="37" y="1301"/>
                  <a:pt x="48" y="1227"/>
                  <a:pt x="61" y="1155"/>
                </a:cubicBezTo>
                <a:cubicBezTo>
                  <a:pt x="74" y="1083"/>
                  <a:pt x="85" y="1015"/>
                  <a:pt x="109" y="933"/>
                </a:cubicBezTo>
                <a:cubicBezTo>
                  <a:pt x="133" y="851"/>
                  <a:pt x="161" y="758"/>
                  <a:pt x="205" y="663"/>
                </a:cubicBezTo>
                <a:cubicBezTo>
                  <a:pt x="249" y="568"/>
                  <a:pt x="316" y="439"/>
                  <a:pt x="370" y="366"/>
                </a:cubicBezTo>
                <a:cubicBezTo>
                  <a:pt x="424" y="293"/>
                  <a:pt x="489" y="263"/>
                  <a:pt x="529" y="222"/>
                </a:cubicBezTo>
                <a:cubicBezTo>
                  <a:pt x="569" y="181"/>
                  <a:pt x="592" y="154"/>
                  <a:pt x="613" y="117"/>
                </a:cubicBezTo>
                <a:cubicBezTo>
                  <a:pt x="634" y="80"/>
                  <a:pt x="644" y="40"/>
                  <a:pt x="655" y="0"/>
                </a:cubicBezTo>
              </a:path>
            </a:pathLst>
          </a:custGeom>
          <a:noFill/>
          <a:ln w="57150" cap="flat" cmpd="sng">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32" name="Line 13"/>
          <p:cNvSpPr>
            <a:spLocks noChangeShapeType="1"/>
          </p:cNvSpPr>
          <p:nvPr/>
        </p:nvSpPr>
        <p:spPr bwMode="auto">
          <a:xfrm>
            <a:off x="3509963" y="6000750"/>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33" name="Line 19"/>
          <p:cNvSpPr>
            <a:spLocks noChangeShapeType="1"/>
          </p:cNvSpPr>
          <p:nvPr/>
        </p:nvSpPr>
        <p:spPr bwMode="auto">
          <a:xfrm>
            <a:off x="4814888" y="6000750"/>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34" name="Line 25"/>
          <p:cNvSpPr>
            <a:spLocks noChangeShapeType="1"/>
          </p:cNvSpPr>
          <p:nvPr/>
        </p:nvSpPr>
        <p:spPr bwMode="auto">
          <a:xfrm>
            <a:off x="6091238" y="6000750"/>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35" name="Line 31"/>
          <p:cNvSpPr>
            <a:spLocks noChangeShapeType="1"/>
          </p:cNvSpPr>
          <p:nvPr/>
        </p:nvSpPr>
        <p:spPr bwMode="auto">
          <a:xfrm>
            <a:off x="7415213" y="6010275"/>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028825" y="516623"/>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6" name="Rectangle 35"/>
          <p:cNvSpPr/>
          <p:nvPr/>
        </p:nvSpPr>
        <p:spPr bwMode="auto">
          <a:xfrm>
            <a:off x="2560639" y="2312988"/>
            <a:ext cx="7204075" cy="4102100"/>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204" name="Line 31"/>
          <p:cNvSpPr>
            <a:spLocks noChangeShapeType="1"/>
          </p:cNvSpPr>
          <p:nvPr/>
        </p:nvSpPr>
        <p:spPr bwMode="auto">
          <a:xfrm>
            <a:off x="7415213" y="6010275"/>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5" name="TextBox 68"/>
          <p:cNvSpPr txBox="1">
            <a:spLocks noChangeArrowheads="1"/>
          </p:cNvSpPr>
          <p:nvPr/>
        </p:nvSpPr>
        <p:spPr bwMode="auto">
          <a:xfrm>
            <a:off x="2797176" y="3043238"/>
            <a:ext cx="487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51206" name="TextBox 68"/>
          <p:cNvSpPr txBox="1">
            <a:spLocks noChangeArrowheads="1"/>
          </p:cNvSpPr>
          <p:nvPr/>
        </p:nvSpPr>
        <p:spPr bwMode="auto">
          <a:xfrm>
            <a:off x="2811464" y="4468814"/>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70" name="Slide Number Placeholder 69"/>
          <p:cNvSpPr txBox="1">
            <a:spLocks noGrp="1"/>
          </p:cNvSpPr>
          <p:nvPr/>
        </p:nvSpPr>
        <p:spPr>
          <a:xfrm>
            <a:off x="11002965" y="6383338"/>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80045464-EF82-4491-9CC3-601010BE9DA4}" type="slidenum">
              <a:rPr lang="en-US" altLang="en-US" sz="1200">
                <a:solidFill>
                  <a:srgbClr val="BCBCBC"/>
                </a:solidFill>
              </a:rPr>
              <a:pPr algn="r" eaLnBrk="1" hangingPunct="1"/>
              <a:t>49</a:t>
            </a:fld>
            <a:endParaRPr lang="en-US" altLang="en-US" sz="1200" dirty="0">
              <a:solidFill>
                <a:srgbClr val="BCBCBC"/>
              </a:solidFill>
            </a:endParaRPr>
          </a:p>
        </p:txBody>
      </p:sp>
      <p:sp>
        <p:nvSpPr>
          <p:cNvPr id="51208" name="Line 14"/>
          <p:cNvSpPr>
            <a:spLocks noChangeShapeType="1"/>
          </p:cNvSpPr>
          <p:nvPr/>
        </p:nvSpPr>
        <p:spPr bwMode="auto">
          <a:xfrm>
            <a:off x="35194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9" name="Line 15"/>
          <p:cNvSpPr>
            <a:spLocks noChangeShapeType="1"/>
          </p:cNvSpPr>
          <p:nvPr/>
        </p:nvSpPr>
        <p:spPr bwMode="auto">
          <a:xfrm>
            <a:off x="3929063"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0" name="Line 16"/>
          <p:cNvSpPr>
            <a:spLocks noChangeShapeType="1"/>
          </p:cNvSpPr>
          <p:nvPr/>
        </p:nvSpPr>
        <p:spPr bwMode="auto">
          <a:xfrm>
            <a:off x="373221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1" name="Line 17"/>
          <p:cNvSpPr>
            <a:spLocks noChangeShapeType="1"/>
          </p:cNvSpPr>
          <p:nvPr/>
        </p:nvSpPr>
        <p:spPr bwMode="auto">
          <a:xfrm>
            <a:off x="3624263"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2" name="Line 18"/>
          <p:cNvSpPr>
            <a:spLocks noChangeShapeType="1"/>
          </p:cNvSpPr>
          <p:nvPr/>
        </p:nvSpPr>
        <p:spPr bwMode="auto">
          <a:xfrm>
            <a:off x="38369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3" name="Line 20"/>
          <p:cNvSpPr>
            <a:spLocks noChangeShapeType="1"/>
          </p:cNvSpPr>
          <p:nvPr/>
        </p:nvSpPr>
        <p:spPr bwMode="auto">
          <a:xfrm>
            <a:off x="482441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4" name="Line 21"/>
          <p:cNvSpPr>
            <a:spLocks noChangeShapeType="1"/>
          </p:cNvSpPr>
          <p:nvPr/>
        </p:nvSpPr>
        <p:spPr bwMode="auto">
          <a:xfrm>
            <a:off x="523398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5" name="Line 22"/>
          <p:cNvSpPr>
            <a:spLocks noChangeShapeType="1"/>
          </p:cNvSpPr>
          <p:nvPr/>
        </p:nvSpPr>
        <p:spPr bwMode="auto">
          <a:xfrm>
            <a:off x="503713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6" name="Line 23"/>
          <p:cNvSpPr>
            <a:spLocks noChangeShapeType="1"/>
          </p:cNvSpPr>
          <p:nvPr/>
        </p:nvSpPr>
        <p:spPr bwMode="auto">
          <a:xfrm>
            <a:off x="492918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7" name="Line 24"/>
          <p:cNvSpPr>
            <a:spLocks noChangeShapeType="1"/>
          </p:cNvSpPr>
          <p:nvPr/>
        </p:nvSpPr>
        <p:spPr bwMode="auto">
          <a:xfrm>
            <a:off x="514191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8" name="Line 26"/>
          <p:cNvSpPr>
            <a:spLocks noChangeShapeType="1"/>
          </p:cNvSpPr>
          <p:nvPr/>
        </p:nvSpPr>
        <p:spPr bwMode="auto">
          <a:xfrm>
            <a:off x="610076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9" name="Line 27"/>
          <p:cNvSpPr>
            <a:spLocks noChangeShapeType="1"/>
          </p:cNvSpPr>
          <p:nvPr/>
        </p:nvSpPr>
        <p:spPr bwMode="auto">
          <a:xfrm>
            <a:off x="651033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0" name="Line 28"/>
          <p:cNvSpPr>
            <a:spLocks noChangeShapeType="1"/>
          </p:cNvSpPr>
          <p:nvPr/>
        </p:nvSpPr>
        <p:spPr bwMode="auto">
          <a:xfrm>
            <a:off x="63134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1" name="Line 29"/>
          <p:cNvSpPr>
            <a:spLocks noChangeShapeType="1"/>
          </p:cNvSpPr>
          <p:nvPr/>
        </p:nvSpPr>
        <p:spPr bwMode="auto">
          <a:xfrm>
            <a:off x="6205538"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2" name="Line 30"/>
          <p:cNvSpPr>
            <a:spLocks noChangeShapeType="1"/>
          </p:cNvSpPr>
          <p:nvPr/>
        </p:nvSpPr>
        <p:spPr bwMode="auto">
          <a:xfrm>
            <a:off x="641826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3" name="Line 32"/>
          <p:cNvSpPr>
            <a:spLocks noChangeShapeType="1"/>
          </p:cNvSpPr>
          <p:nvPr/>
        </p:nvSpPr>
        <p:spPr bwMode="auto">
          <a:xfrm>
            <a:off x="7424738"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4" name="Line 33"/>
          <p:cNvSpPr>
            <a:spLocks noChangeShapeType="1"/>
          </p:cNvSpPr>
          <p:nvPr/>
        </p:nvSpPr>
        <p:spPr bwMode="auto">
          <a:xfrm>
            <a:off x="7834313" y="604043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5" name="Line 34"/>
          <p:cNvSpPr>
            <a:spLocks noChangeShapeType="1"/>
          </p:cNvSpPr>
          <p:nvPr/>
        </p:nvSpPr>
        <p:spPr bwMode="auto">
          <a:xfrm>
            <a:off x="7637463"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6" name="Line 35"/>
          <p:cNvSpPr>
            <a:spLocks noChangeShapeType="1"/>
          </p:cNvSpPr>
          <p:nvPr/>
        </p:nvSpPr>
        <p:spPr bwMode="auto">
          <a:xfrm>
            <a:off x="7529513" y="604043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7" name="Line 36"/>
          <p:cNvSpPr>
            <a:spLocks noChangeShapeType="1"/>
          </p:cNvSpPr>
          <p:nvPr/>
        </p:nvSpPr>
        <p:spPr bwMode="auto">
          <a:xfrm>
            <a:off x="7742238"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8" name="Freeform 37"/>
          <p:cNvSpPr>
            <a:spLocks/>
          </p:cNvSpPr>
          <p:nvPr/>
        </p:nvSpPr>
        <p:spPr bwMode="auto">
          <a:xfrm>
            <a:off x="3743326" y="3495675"/>
            <a:ext cx="3876675" cy="2495550"/>
          </a:xfrm>
          <a:custGeom>
            <a:avLst/>
            <a:gdLst>
              <a:gd name="T0" fmla="*/ 0 w 2442"/>
              <a:gd name="T1" fmla="*/ 2147483647 h 1572"/>
              <a:gd name="T2" fmla="*/ 0 w 2442"/>
              <a:gd name="T3" fmla="*/ 0 h 1572"/>
              <a:gd name="T4" fmla="*/ 2147483647 w 2442"/>
              <a:gd name="T5" fmla="*/ 0 h 1572"/>
              <a:gd name="T6" fmla="*/ 2147483647 w 2442"/>
              <a:gd name="T7" fmla="*/ 2147483647 h 1572"/>
              <a:gd name="T8" fmla="*/ 0 60000 65536"/>
              <a:gd name="T9" fmla="*/ 0 60000 65536"/>
              <a:gd name="T10" fmla="*/ 0 60000 65536"/>
              <a:gd name="T11" fmla="*/ 0 60000 65536"/>
              <a:gd name="T12" fmla="*/ 0 w 2442"/>
              <a:gd name="T13" fmla="*/ 0 h 1572"/>
              <a:gd name="T14" fmla="*/ 2442 w 2442"/>
              <a:gd name="T15" fmla="*/ 1572 h 1572"/>
            </a:gdLst>
            <a:ahLst/>
            <a:cxnLst>
              <a:cxn ang="T8">
                <a:pos x="T0" y="T1"/>
              </a:cxn>
              <a:cxn ang="T9">
                <a:pos x="T2" y="T3"/>
              </a:cxn>
              <a:cxn ang="T10">
                <a:pos x="T4" y="T5"/>
              </a:cxn>
              <a:cxn ang="T11">
                <a:pos x="T6" y="T7"/>
              </a:cxn>
            </a:cxnLst>
            <a:rect l="T12" t="T13" r="T14" b="T15"/>
            <a:pathLst>
              <a:path w="2442" h="1572">
                <a:moveTo>
                  <a:pt x="0" y="1572"/>
                </a:moveTo>
                <a:lnTo>
                  <a:pt x="0" y="0"/>
                </a:lnTo>
                <a:lnTo>
                  <a:pt x="2442" y="0"/>
                </a:lnTo>
                <a:lnTo>
                  <a:pt x="2442" y="1569"/>
                </a:lnTo>
              </a:path>
            </a:pathLst>
          </a:custGeom>
          <a:noFill/>
          <a:ln w="635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29" name="Line 38"/>
          <p:cNvSpPr>
            <a:spLocks noChangeShapeType="1"/>
          </p:cNvSpPr>
          <p:nvPr/>
        </p:nvSpPr>
        <p:spPr bwMode="auto">
          <a:xfrm flipV="1">
            <a:off x="5014913" y="3505200"/>
            <a:ext cx="0" cy="2490788"/>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30" name="Line 39"/>
          <p:cNvSpPr>
            <a:spLocks noChangeShapeType="1"/>
          </p:cNvSpPr>
          <p:nvPr/>
        </p:nvSpPr>
        <p:spPr bwMode="auto">
          <a:xfrm flipV="1">
            <a:off x="6305550" y="3490914"/>
            <a:ext cx="0" cy="2505075"/>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31" name="Line 40"/>
          <p:cNvSpPr>
            <a:spLocks noChangeShapeType="1"/>
          </p:cNvSpPr>
          <p:nvPr/>
        </p:nvSpPr>
        <p:spPr bwMode="auto">
          <a:xfrm flipV="1">
            <a:off x="6305550" y="3500438"/>
            <a:ext cx="0" cy="249555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32" name="Line 41"/>
          <p:cNvSpPr>
            <a:spLocks noChangeShapeType="1"/>
          </p:cNvSpPr>
          <p:nvPr/>
        </p:nvSpPr>
        <p:spPr bwMode="auto">
          <a:xfrm flipH="1">
            <a:off x="2976563" y="5972175"/>
            <a:ext cx="42386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33" name="Line 42"/>
          <p:cNvSpPr>
            <a:spLocks noChangeShapeType="1"/>
          </p:cNvSpPr>
          <p:nvPr/>
        </p:nvSpPr>
        <p:spPr bwMode="auto">
          <a:xfrm>
            <a:off x="3195638" y="3500439"/>
            <a:ext cx="0" cy="2471737"/>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1234" name="Line 43"/>
          <p:cNvSpPr>
            <a:spLocks noChangeShapeType="1"/>
          </p:cNvSpPr>
          <p:nvPr/>
        </p:nvSpPr>
        <p:spPr bwMode="auto">
          <a:xfrm flipH="1">
            <a:off x="2876551" y="3490913"/>
            <a:ext cx="862013" cy="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1235" name="Line 44"/>
          <p:cNvSpPr>
            <a:spLocks noChangeShapeType="1"/>
          </p:cNvSpPr>
          <p:nvPr/>
        </p:nvSpPr>
        <p:spPr bwMode="auto">
          <a:xfrm flipV="1">
            <a:off x="3738563" y="2805114"/>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1236" name="Line 45"/>
          <p:cNvSpPr>
            <a:spLocks noChangeShapeType="1"/>
          </p:cNvSpPr>
          <p:nvPr/>
        </p:nvSpPr>
        <p:spPr bwMode="auto">
          <a:xfrm flipV="1">
            <a:off x="5014913"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1237" name="Line 46"/>
          <p:cNvSpPr>
            <a:spLocks noChangeShapeType="1"/>
          </p:cNvSpPr>
          <p:nvPr/>
        </p:nvSpPr>
        <p:spPr bwMode="auto">
          <a:xfrm flipV="1">
            <a:off x="6310313"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1238" name="Line 47"/>
          <p:cNvSpPr>
            <a:spLocks noChangeShapeType="1"/>
          </p:cNvSpPr>
          <p:nvPr/>
        </p:nvSpPr>
        <p:spPr bwMode="auto">
          <a:xfrm flipV="1">
            <a:off x="7615238"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1239" name="Text Box 161"/>
          <p:cNvSpPr txBox="1">
            <a:spLocks noChangeArrowheads="1"/>
          </p:cNvSpPr>
          <p:nvPr/>
        </p:nvSpPr>
        <p:spPr bwMode="auto">
          <a:xfrm>
            <a:off x="4044951" y="2641600"/>
            <a:ext cx="434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77" name="Freeform 138"/>
          <p:cNvSpPr>
            <a:spLocks/>
          </p:cNvSpPr>
          <p:nvPr/>
        </p:nvSpPr>
        <p:spPr bwMode="auto">
          <a:xfrm>
            <a:off x="7364413" y="3449639"/>
            <a:ext cx="1250950" cy="193675"/>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63500">
            <a:solidFill>
              <a:schemeClr val="bg1">
                <a:lumMod val="50000"/>
                <a:lumOff val="50000"/>
              </a:schemeClr>
            </a:solidFill>
            <a:prstDash val="dash"/>
            <a:round/>
            <a:headEnd/>
            <a:tailEnd/>
          </a:ln>
        </p:spPr>
        <p:txBody>
          <a:bodyPr/>
          <a:lstStyle/>
          <a:p>
            <a:pPr>
              <a:defRPr/>
            </a:pPr>
            <a:endParaRPr lang="en-US"/>
          </a:p>
        </p:txBody>
      </p:sp>
      <p:sp>
        <p:nvSpPr>
          <p:cNvPr id="79" name="Freeform 138"/>
          <p:cNvSpPr>
            <a:spLocks/>
          </p:cNvSpPr>
          <p:nvPr/>
        </p:nvSpPr>
        <p:spPr bwMode="auto">
          <a:xfrm>
            <a:off x="6076950" y="3392488"/>
            <a:ext cx="1271588" cy="279400"/>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63500">
            <a:solidFill>
              <a:schemeClr val="bg1">
                <a:lumMod val="50000"/>
                <a:lumOff val="50000"/>
              </a:schemeClr>
            </a:solidFill>
            <a:prstDash val="dash"/>
            <a:round/>
            <a:headEnd/>
            <a:tailEnd/>
          </a:ln>
        </p:spPr>
        <p:txBody>
          <a:bodyPr/>
          <a:lstStyle/>
          <a:p>
            <a:pPr>
              <a:defRPr/>
            </a:pPr>
            <a:endParaRPr lang="en-US"/>
          </a:p>
        </p:txBody>
      </p:sp>
      <p:sp>
        <p:nvSpPr>
          <p:cNvPr id="80" name="Freeform 138"/>
          <p:cNvSpPr>
            <a:spLocks/>
          </p:cNvSpPr>
          <p:nvPr/>
        </p:nvSpPr>
        <p:spPr bwMode="auto">
          <a:xfrm>
            <a:off x="4773613" y="3448051"/>
            <a:ext cx="1249362" cy="180975"/>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63500">
            <a:solidFill>
              <a:schemeClr val="bg1">
                <a:lumMod val="50000"/>
                <a:lumOff val="50000"/>
              </a:schemeClr>
            </a:solidFill>
            <a:prstDash val="dash"/>
            <a:round/>
            <a:headEnd/>
            <a:tailEnd/>
          </a:ln>
        </p:spPr>
        <p:txBody>
          <a:bodyPr/>
          <a:lstStyle/>
          <a:p>
            <a:pPr>
              <a:defRPr/>
            </a:pPr>
            <a:endParaRPr lang="en-US"/>
          </a:p>
        </p:txBody>
      </p:sp>
      <p:sp>
        <p:nvSpPr>
          <p:cNvPr id="51243" name="Line 52"/>
          <p:cNvSpPr>
            <a:spLocks noChangeShapeType="1"/>
          </p:cNvSpPr>
          <p:nvPr/>
        </p:nvSpPr>
        <p:spPr bwMode="auto">
          <a:xfrm flipV="1">
            <a:off x="4710113" y="2895601"/>
            <a:ext cx="0" cy="4857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44" name="Line 53"/>
          <p:cNvSpPr>
            <a:spLocks noChangeShapeType="1"/>
          </p:cNvSpPr>
          <p:nvPr/>
        </p:nvSpPr>
        <p:spPr bwMode="auto">
          <a:xfrm>
            <a:off x="3738563" y="3067050"/>
            <a:ext cx="976312" cy="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1245" name="Text Box 161"/>
          <p:cNvSpPr txBox="1">
            <a:spLocks noChangeArrowheads="1"/>
          </p:cNvSpPr>
          <p:nvPr/>
        </p:nvSpPr>
        <p:spPr bwMode="auto">
          <a:xfrm>
            <a:off x="7945439" y="2641600"/>
            <a:ext cx="434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51246" name="Line 55"/>
          <p:cNvSpPr>
            <a:spLocks noChangeShapeType="1"/>
          </p:cNvSpPr>
          <p:nvPr/>
        </p:nvSpPr>
        <p:spPr bwMode="auto">
          <a:xfrm flipV="1">
            <a:off x="8610600" y="2895601"/>
            <a:ext cx="0" cy="4857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47" name="Line 56"/>
          <p:cNvSpPr>
            <a:spLocks noChangeShapeType="1"/>
          </p:cNvSpPr>
          <p:nvPr/>
        </p:nvSpPr>
        <p:spPr bwMode="auto">
          <a:xfrm>
            <a:off x="7639051" y="3067050"/>
            <a:ext cx="976313" cy="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1248" name="Freeform 57"/>
          <p:cNvSpPr>
            <a:spLocks/>
          </p:cNvSpPr>
          <p:nvPr/>
        </p:nvSpPr>
        <p:spPr bwMode="auto">
          <a:xfrm>
            <a:off x="3736976" y="3490914"/>
            <a:ext cx="1039813" cy="2505075"/>
          </a:xfrm>
          <a:custGeom>
            <a:avLst/>
            <a:gdLst>
              <a:gd name="T0" fmla="*/ 10080630 w 655"/>
              <a:gd name="T1" fmla="*/ 2147483647 h 1578"/>
              <a:gd name="T2" fmla="*/ 10080630 w 655"/>
              <a:gd name="T3" fmla="*/ 2147483647 h 1578"/>
              <a:gd name="T4" fmla="*/ 70564409 w 655"/>
              <a:gd name="T5" fmla="*/ 2147483647 h 1578"/>
              <a:gd name="T6" fmla="*/ 153730399 w 655"/>
              <a:gd name="T7" fmla="*/ 2147483647 h 1578"/>
              <a:gd name="T8" fmla="*/ 274697957 w 655"/>
              <a:gd name="T9" fmla="*/ 2147483647 h 1578"/>
              <a:gd name="T10" fmla="*/ 516633073 w 655"/>
              <a:gd name="T11" fmla="*/ 1670864388 h 1578"/>
              <a:gd name="T12" fmla="*/ 932458261 w 655"/>
              <a:gd name="T13" fmla="*/ 922377188 h 1578"/>
              <a:gd name="T14" fmla="*/ 1333164091 w 655"/>
              <a:gd name="T15" fmla="*/ 559474688 h 1578"/>
              <a:gd name="T16" fmla="*/ 1544857318 w 655"/>
              <a:gd name="T17" fmla="*/ 294859075 h 1578"/>
              <a:gd name="T18" fmla="*/ 1650703931 w 655"/>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5"/>
              <a:gd name="T31" fmla="*/ 0 h 1578"/>
              <a:gd name="T32" fmla="*/ 655 w 655"/>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5" h="1578">
                <a:moveTo>
                  <a:pt x="4" y="1578"/>
                </a:moveTo>
                <a:cubicBezTo>
                  <a:pt x="2" y="1577"/>
                  <a:pt x="0" y="1577"/>
                  <a:pt x="4" y="1542"/>
                </a:cubicBezTo>
                <a:cubicBezTo>
                  <a:pt x="8" y="1507"/>
                  <a:pt x="19" y="1429"/>
                  <a:pt x="28" y="1365"/>
                </a:cubicBezTo>
                <a:cubicBezTo>
                  <a:pt x="37" y="1301"/>
                  <a:pt x="48" y="1227"/>
                  <a:pt x="61" y="1155"/>
                </a:cubicBezTo>
                <a:cubicBezTo>
                  <a:pt x="74" y="1083"/>
                  <a:pt x="85" y="1015"/>
                  <a:pt x="109" y="933"/>
                </a:cubicBezTo>
                <a:cubicBezTo>
                  <a:pt x="133" y="851"/>
                  <a:pt x="161" y="758"/>
                  <a:pt x="205" y="663"/>
                </a:cubicBezTo>
                <a:cubicBezTo>
                  <a:pt x="249" y="568"/>
                  <a:pt x="316" y="439"/>
                  <a:pt x="370" y="366"/>
                </a:cubicBezTo>
                <a:cubicBezTo>
                  <a:pt x="424" y="293"/>
                  <a:pt x="489" y="263"/>
                  <a:pt x="529" y="222"/>
                </a:cubicBezTo>
                <a:cubicBezTo>
                  <a:pt x="569" y="181"/>
                  <a:pt x="592" y="154"/>
                  <a:pt x="613" y="117"/>
                </a:cubicBezTo>
                <a:cubicBezTo>
                  <a:pt x="634" y="80"/>
                  <a:pt x="644" y="40"/>
                  <a:pt x="655" y="0"/>
                </a:cubicBezTo>
              </a:path>
            </a:pathLst>
          </a:custGeom>
          <a:noFill/>
          <a:ln w="57150" cap="flat" cmpd="sng">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49" name="Freeform 58"/>
          <p:cNvSpPr>
            <a:spLocks/>
          </p:cNvSpPr>
          <p:nvPr/>
        </p:nvSpPr>
        <p:spPr bwMode="auto">
          <a:xfrm>
            <a:off x="4999038" y="3486151"/>
            <a:ext cx="1039812" cy="2505075"/>
          </a:xfrm>
          <a:custGeom>
            <a:avLst/>
            <a:gdLst>
              <a:gd name="T0" fmla="*/ 10080620 w 655"/>
              <a:gd name="T1" fmla="*/ 2147483647 h 1578"/>
              <a:gd name="T2" fmla="*/ 10080620 w 655"/>
              <a:gd name="T3" fmla="*/ 2147483647 h 1578"/>
              <a:gd name="T4" fmla="*/ 70564341 w 655"/>
              <a:gd name="T5" fmla="*/ 2147483647 h 1578"/>
              <a:gd name="T6" fmla="*/ 153728664 w 655"/>
              <a:gd name="T7" fmla="*/ 2147483647 h 1578"/>
              <a:gd name="T8" fmla="*/ 274696105 w 655"/>
              <a:gd name="T9" fmla="*/ 2147483647 h 1578"/>
              <a:gd name="T10" fmla="*/ 516630989 w 655"/>
              <a:gd name="T11" fmla="*/ 1670864388 h 1578"/>
              <a:gd name="T12" fmla="*/ 932457364 w 655"/>
              <a:gd name="T13" fmla="*/ 922377188 h 1578"/>
              <a:gd name="T14" fmla="*/ 1333161221 w 655"/>
              <a:gd name="T15" fmla="*/ 559474688 h 1578"/>
              <a:gd name="T16" fmla="*/ 1544854245 w 655"/>
              <a:gd name="T17" fmla="*/ 294859075 h 1578"/>
              <a:gd name="T18" fmla="*/ 1650700756 w 655"/>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5"/>
              <a:gd name="T31" fmla="*/ 0 h 1578"/>
              <a:gd name="T32" fmla="*/ 655 w 655"/>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5" h="1578">
                <a:moveTo>
                  <a:pt x="4" y="1578"/>
                </a:moveTo>
                <a:cubicBezTo>
                  <a:pt x="2" y="1577"/>
                  <a:pt x="0" y="1577"/>
                  <a:pt x="4" y="1542"/>
                </a:cubicBezTo>
                <a:cubicBezTo>
                  <a:pt x="8" y="1507"/>
                  <a:pt x="19" y="1429"/>
                  <a:pt x="28" y="1365"/>
                </a:cubicBezTo>
                <a:cubicBezTo>
                  <a:pt x="37" y="1301"/>
                  <a:pt x="48" y="1227"/>
                  <a:pt x="61" y="1155"/>
                </a:cubicBezTo>
                <a:cubicBezTo>
                  <a:pt x="74" y="1083"/>
                  <a:pt x="85" y="1015"/>
                  <a:pt x="109" y="933"/>
                </a:cubicBezTo>
                <a:cubicBezTo>
                  <a:pt x="133" y="851"/>
                  <a:pt x="161" y="758"/>
                  <a:pt x="205" y="663"/>
                </a:cubicBezTo>
                <a:cubicBezTo>
                  <a:pt x="249" y="568"/>
                  <a:pt x="316" y="439"/>
                  <a:pt x="370" y="366"/>
                </a:cubicBezTo>
                <a:cubicBezTo>
                  <a:pt x="424" y="293"/>
                  <a:pt x="489" y="263"/>
                  <a:pt x="529" y="222"/>
                </a:cubicBezTo>
                <a:cubicBezTo>
                  <a:pt x="569" y="181"/>
                  <a:pt x="592" y="154"/>
                  <a:pt x="613" y="117"/>
                </a:cubicBezTo>
                <a:cubicBezTo>
                  <a:pt x="634" y="80"/>
                  <a:pt x="644" y="40"/>
                  <a:pt x="655" y="0"/>
                </a:cubicBezTo>
              </a:path>
            </a:pathLst>
          </a:custGeom>
          <a:noFill/>
          <a:ln w="57150" cap="flat" cmpd="sng">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50" name="Freeform 59"/>
          <p:cNvSpPr>
            <a:spLocks/>
          </p:cNvSpPr>
          <p:nvPr/>
        </p:nvSpPr>
        <p:spPr bwMode="auto">
          <a:xfrm>
            <a:off x="6299201" y="3467101"/>
            <a:ext cx="1039813" cy="2505075"/>
          </a:xfrm>
          <a:custGeom>
            <a:avLst/>
            <a:gdLst>
              <a:gd name="T0" fmla="*/ 10080630 w 655"/>
              <a:gd name="T1" fmla="*/ 2147483647 h 1578"/>
              <a:gd name="T2" fmla="*/ 10080630 w 655"/>
              <a:gd name="T3" fmla="*/ 2147483647 h 1578"/>
              <a:gd name="T4" fmla="*/ 70564409 w 655"/>
              <a:gd name="T5" fmla="*/ 2147483647 h 1578"/>
              <a:gd name="T6" fmla="*/ 153730399 w 655"/>
              <a:gd name="T7" fmla="*/ 2147483647 h 1578"/>
              <a:gd name="T8" fmla="*/ 274697957 w 655"/>
              <a:gd name="T9" fmla="*/ 2147483647 h 1578"/>
              <a:gd name="T10" fmla="*/ 516633073 w 655"/>
              <a:gd name="T11" fmla="*/ 1670864388 h 1578"/>
              <a:gd name="T12" fmla="*/ 932458261 w 655"/>
              <a:gd name="T13" fmla="*/ 922377188 h 1578"/>
              <a:gd name="T14" fmla="*/ 1333164091 w 655"/>
              <a:gd name="T15" fmla="*/ 559474688 h 1578"/>
              <a:gd name="T16" fmla="*/ 1544857318 w 655"/>
              <a:gd name="T17" fmla="*/ 294859075 h 1578"/>
              <a:gd name="T18" fmla="*/ 1650703931 w 655"/>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5"/>
              <a:gd name="T31" fmla="*/ 0 h 1578"/>
              <a:gd name="T32" fmla="*/ 655 w 655"/>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5" h="1578">
                <a:moveTo>
                  <a:pt x="4" y="1578"/>
                </a:moveTo>
                <a:cubicBezTo>
                  <a:pt x="2" y="1577"/>
                  <a:pt x="0" y="1577"/>
                  <a:pt x="4" y="1542"/>
                </a:cubicBezTo>
                <a:cubicBezTo>
                  <a:pt x="8" y="1507"/>
                  <a:pt x="19" y="1429"/>
                  <a:pt x="28" y="1365"/>
                </a:cubicBezTo>
                <a:cubicBezTo>
                  <a:pt x="37" y="1301"/>
                  <a:pt x="48" y="1227"/>
                  <a:pt x="61" y="1155"/>
                </a:cubicBezTo>
                <a:cubicBezTo>
                  <a:pt x="74" y="1083"/>
                  <a:pt x="85" y="1015"/>
                  <a:pt x="109" y="933"/>
                </a:cubicBezTo>
                <a:cubicBezTo>
                  <a:pt x="133" y="851"/>
                  <a:pt x="161" y="758"/>
                  <a:pt x="205" y="663"/>
                </a:cubicBezTo>
                <a:cubicBezTo>
                  <a:pt x="249" y="568"/>
                  <a:pt x="316" y="439"/>
                  <a:pt x="370" y="366"/>
                </a:cubicBezTo>
                <a:cubicBezTo>
                  <a:pt x="424" y="293"/>
                  <a:pt x="489" y="263"/>
                  <a:pt x="529" y="222"/>
                </a:cubicBezTo>
                <a:cubicBezTo>
                  <a:pt x="569" y="181"/>
                  <a:pt x="592" y="154"/>
                  <a:pt x="613" y="117"/>
                </a:cubicBezTo>
                <a:cubicBezTo>
                  <a:pt x="634" y="80"/>
                  <a:pt x="644" y="40"/>
                  <a:pt x="655" y="0"/>
                </a:cubicBezTo>
              </a:path>
            </a:pathLst>
          </a:custGeom>
          <a:noFill/>
          <a:ln w="57150" cap="flat" cmpd="sng">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51" name="Freeform 60"/>
          <p:cNvSpPr>
            <a:spLocks/>
          </p:cNvSpPr>
          <p:nvPr/>
        </p:nvSpPr>
        <p:spPr bwMode="auto">
          <a:xfrm>
            <a:off x="7613651" y="3486151"/>
            <a:ext cx="1039813" cy="2505075"/>
          </a:xfrm>
          <a:custGeom>
            <a:avLst/>
            <a:gdLst>
              <a:gd name="T0" fmla="*/ 10080630 w 655"/>
              <a:gd name="T1" fmla="*/ 2147483647 h 1578"/>
              <a:gd name="T2" fmla="*/ 10080630 w 655"/>
              <a:gd name="T3" fmla="*/ 2147483647 h 1578"/>
              <a:gd name="T4" fmla="*/ 70564409 w 655"/>
              <a:gd name="T5" fmla="*/ 2147483647 h 1578"/>
              <a:gd name="T6" fmla="*/ 153730399 w 655"/>
              <a:gd name="T7" fmla="*/ 2147483647 h 1578"/>
              <a:gd name="T8" fmla="*/ 274697957 w 655"/>
              <a:gd name="T9" fmla="*/ 2147483647 h 1578"/>
              <a:gd name="T10" fmla="*/ 516633073 w 655"/>
              <a:gd name="T11" fmla="*/ 1670864388 h 1578"/>
              <a:gd name="T12" fmla="*/ 932458261 w 655"/>
              <a:gd name="T13" fmla="*/ 922377188 h 1578"/>
              <a:gd name="T14" fmla="*/ 1333164091 w 655"/>
              <a:gd name="T15" fmla="*/ 559474688 h 1578"/>
              <a:gd name="T16" fmla="*/ 1544857318 w 655"/>
              <a:gd name="T17" fmla="*/ 294859075 h 1578"/>
              <a:gd name="T18" fmla="*/ 1650703931 w 655"/>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5"/>
              <a:gd name="T31" fmla="*/ 0 h 1578"/>
              <a:gd name="T32" fmla="*/ 655 w 655"/>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5" h="1578">
                <a:moveTo>
                  <a:pt x="4" y="1578"/>
                </a:moveTo>
                <a:cubicBezTo>
                  <a:pt x="2" y="1577"/>
                  <a:pt x="0" y="1577"/>
                  <a:pt x="4" y="1542"/>
                </a:cubicBezTo>
                <a:cubicBezTo>
                  <a:pt x="8" y="1507"/>
                  <a:pt x="19" y="1429"/>
                  <a:pt x="28" y="1365"/>
                </a:cubicBezTo>
                <a:cubicBezTo>
                  <a:pt x="37" y="1301"/>
                  <a:pt x="48" y="1227"/>
                  <a:pt x="61" y="1155"/>
                </a:cubicBezTo>
                <a:cubicBezTo>
                  <a:pt x="74" y="1083"/>
                  <a:pt x="85" y="1015"/>
                  <a:pt x="109" y="933"/>
                </a:cubicBezTo>
                <a:cubicBezTo>
                  <a:pt x="133" y="851"/>
                  <a:pt x="161" y="758"/>
                  <a:pt x="205" y="663"/>
                </a:cubicBezTo>
                <a:cubicBezTo>
                  <a:pt x="249" y="568"/>
                  <a:pt x="316" y="439"/>
                  <a:pt x="370" y="366"/>
                </a:cubicBezTo>
                <a:cubicBezTo>
                  <a:pt x="424" y="293"/>
                  <a:pt x="489" y="263"/>
                  <a:pt x="529" y="222"/>
                </a:cubicBezTo>
                <a:cubicBezTo>
                  <a:pt x="569" y="181"/>
                  <a:pt x="592" y="154"/>
                  <a:pt x="613" y="117"/>
                </a:cubicBezTo>
                <a:cubicBezTo>
                  <a:pt x="634" y="80"/>
                  <a:pt x="644" y="40"/>
                  <a:pt x="655" y="0"/>
                </a:cubicBezTo>
              </a:path>
            </a:pathLst>
          </a:custGeom>
          <a:noFill/>
          <a:ln w="57150" cap="flat" cmpd="sng">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Rectangle 27"/>
          <p:cNvSpPr/>
          <p:nvPr/>
        </p:nvSpPr>
        <p:spPr>
          <a:xfrm>
            <a:off x="7739064" y="4210050"/>
            <a:ext cx="2928937" cy="2173288"/>
          </a:xfrm>
          <a:prstGeom prst="rect">
            <a:avLst/>
          </a:prstGeom>
          <a:solidFill>
            <a:srgbClr val="FFFF99"/>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aphicFrame>
        <p:nvGraphicFramePr>
          <p:cNvPr id="51253" name="Object 7"/>
          <p:cNvGraphicFramePr>
            <a:graphicFrameLocks noChangeAspect="1"/>
          </p:cNvGraphicFramePr>
          <p:nvPr/>
        </p:nvGraphicFramePr>
        <p:xfrm>
          <a:off x="7812088" y="4297363"/>
          <a:ext cx="2838450" cy="1878012"/>
        </p:xfrm>
        <a:graphic>
          <a:graphicData uri="http://schemas.openxmlformats.org/presentationml/2006/ole">
            <mc:AlternateContent xmlns:mc="http://schemas.openxmlformats.org/markup-compatibility/2006">
              <mc:Choice xmlns:v="urn:schemas-microsoft-com:vml" Requires="v">
                <p:oleObj name="Equation" r:id="rId3" imgW="1231366" imgH="812447" progId="Equation.3">
                  <p:embed/>
                </p:oleObj>
              </mc:Choice>
              <mc:Fallback>
                <p:oleObj name="Equation" r:id="rId3" imgW="1231366" imgH="812447"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88" y="4297363"/>
                        <a:ext cx="2838450" cy="1878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2" name="TextBox 71"/>
          <p:cNvSpPr txBox="1"/>
          <p:nvPr/>
        </p:nvSpPr>
        <p:spPr>
          <a:xfrm>
            <a:off x="2055814" y="1465264"/>
            <a:ext cx="8086725" cy="720725"/>
          </a:xfrm>
          <a:prstGeom prst="rect">
            <a:avLst/>
          </a:prstGeom>
          <a:solidFill>
            <a:schemeClr val="tx1">
              <a:lumMod val="95000"/>
              <a:alpha val="62000"/>
            </a:schemeClr>
          </a:solidFill>
          <a:ln w="38100" cap="flat">
            <a:solidFill>
              <a:schemeClr val="bg1"/>
            </a:solidFill>
            <a:bevel/>
          </a:ln>
        </p:spPr>
        <p:txBody>
          <a:bodyPr anchor="ctr"/>
          <a:lstStyle/>
          <a:p>
            <a:pPr eaLnBrk="0" hangingPunct="0">
              <a:defRPr/>
            </a:pPr>
            <a:r>
              <a:rPr lang="en-US" sz="2000">
                <a:solidFill>
                  <a:schemeClr val="bg1"/>
                </a:solidFill>
                <a:cs typeface="Arial" charset="0"/>
              </a:rPr>
              <a:t>Note that in a full structure all displacements within a story are similar.</a:t>
            </a:r>
            <a:endParaRPr lang="en-US" sz="2000">
              <a:solidFill>
                <a:schemeClr val="bg1"/>
              </a:solidFill>
              <a:latin typeface="Symbol" pitchFamily="18" charset="2"/>
              <a:cs typeface="Arial" charset="0"/>
            </a:endParaRPr>
          </a:p>
        </p:txBody>
      </p:sp>
      <p:sp>
        <p:nvSpPr>
          <p:cNvPr id="51255" name="TextBox 68"/>
          <p:cNvSpPr txBox="1">
            <a:spLocks noChangeArrowheads="1"/>
          </p:cNvSpPr>
          <p:nvPr/>
        </p:nvSpPr>
        <p:spPr bwMode="auto">
          <a:xfrm>
            <a:off x="7156451" y="2495550"/>
            <a:ext cx="587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4</a:t>
            </a:r>
          </a:p>
        </p:txBody>
      </p:sp>
      <p:sp>
        <p:nvSpPr>
          <p:cNvPr id="51256" name="TextBox 68"/>
          <p:cNvSpPr txBox="1">
            <a:spLocks noChangeArrowheads="1"/>
          </p:cNvSpPr>
          <p:nvPr/>
        </p:nvSpPr>
        <p:spPr bwMode="auto">
          <a:xfrm>
            <a:off x="6357938" y="2493963"/>
            <a:ext cx="5778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3</a:t>
            </a:r>
          </a:p>
        </p:txBody>
      </p:sp>
      <p:sp>
        <p:nvSpPr>
          <p:cNvPr id="51257" name="TextBox 68"/>
          <p:cNvSpPr txBox="1">
            <a:spLocks noChangeArrowheads="1"/>
          </p:cNvSpPr>
          <p:nvPr/>
        </p:nvSpPr>
        <p:spPr bwMode="auto">
          <a:xfrm>
            <a:off x="5038726" y="2497138"/>
            <a:ext cx="606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2</a:t>
            </a:r>
          </a:p>
        </p:txBody>
      </p:sp>
      <p:sp>
        <p:nvSpPr>
          <p:cNvPr id="51258" name="TextBox 68"/>
          <p:cNvSpPr txBox="1">
            <a:spLocks noChangeArrowheads="1"/>
          </p:cNvSpPr>
          <p:nvPr/>
        </p:nvSpPr>
        <p:spPr bwMode="auto">
          <a:xfrm>
            <a:off x="3302000" y="2498725"/>
            <a:ext cx="63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1</a:t>
            </a:r>
          </a:p>
        </p:txBody>
      </p:sp>
      <p:sp>
        <p:nvSpPr>
          <p:cNvPr id="51259" name="Line 13"/>
          <p:cNvSpPr>
            <a:spLocks noChangeShapeType="1"/>
          </p:cNvSpPr>
          <p:nvPr/>
        </p:nvSpPr>
        <p:spPr bwMode="auto">
          <a:xfrm>
            <a:off x="3509963" y="6000750"/>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60" name="Line 19"/>
          <p:cNvSpPr>
            <a:spLocks noChangeShapeType="1"/>
          </p:cNvSpPr>
          <p:nvPr/>
        </p:nvSpPr>
        <p:spPr bwMode="auto">
          <a:xfrm>
            <a:off x="4814888" y="6000750"/>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61" name="Line 25"/>
          <p:cNvSpPr>
            <a:spLocks noChangeShapeType="1"/>
          </p:cNvSpPr>
          <p:nvPr/>
        </p:nvSpPr>
        <p:spPr bwMode="auto">
          <a:xfrm>
            <a:off x="6091238" y="6000750"/>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028825" y="516623"/>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Combination of multiple states of stress </a:t>
            </a:r>
          </a:p>
        </p:txBody>
      </p:sp>
      <p:sp>
        <p:nvSpPr>
          <p:cNvPr id="72" name="TextBox 71"/>
          <p:cNvSpPr txBox="1"/>
          <p:nvPr/>
        </p:nvSpPr>
        <p:spPr>
          <a:xfrm>
            <a:off x="2051050" y="1703389"/>
            <a:ext cx="5873750"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Bending in each direction occurs simultaneously with associated shear stresses.</a:t>
            </a:r>
          </a:p>
        </p:txBody>
      </p:sp>
      <p:sp>
        <p:nvSpPr>
          <p:cNvPr id="73" name="TextBox 72"/>
          <p:cNvSpPr txBox="1"/>
          <p:nvPr/>
        </p:nvSpPr>
        <p:spPr>
          <a:xfrm>
            <a:off x="2646364" y="2901951"/>
            <a:ext cx="5957887"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For elastic analysis one can superimpose stresses and arrive at a maximum value.</a:t>
            </a:r>
          </a:p>
        </p:txBody>
      </p:sp>
      <p:sp>
        <p:nvSpPr>
          <p:cNvPr id="74" name="TextBox 73"/>
          <p:cNvSpPr txBox="1"/>
          <p:nvPr/>
        </p:nvSpPr>
        <p:spPr>
          <a:xfrm>
            <a:off x="4578351" y="5307014"/>
            <a:ext cx="5832475"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Once behavior becomes inelastic the resulting stresses are very difficult to calculate.</a:t>
            </a:r>
          </a:p>
        </p:txBody>
      </p:sp>
      <p:sp>
        <p:nvSpPr>
          <p:cNvPr id="75" name="TextBox 74"/>
          <p:cNvSpPr txBox="1"/>
          <p:nvPr/>
        </p:nvSpPr>
        <p:spPr>
          <a:xfrm>
            <a:off x="3546475" y="4065589"/>
            <a:ext cx="5888038"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Actual design may include inelastic behavior and needs to account for residual stresses.</a:t>
            </a:r>
          </a:p>
        </p:txBody>
      </p:sp>
      <p:sp>
        <p:nvSpPr>
          <p:cNvPr id="7" name="Slide Number Placeholder 6"/>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77CB938B-F9A8-411E-8727-5819A6FBCF60}" type="slidenum">
              <a:rPr lang="en-US" altLang="en-US" sz="1200">
                <a:solidFill>
                  <a:srgbClr val="BCBCBC"/>
                </a:solidFill>
              </a:rPr>
              <a:pPr eaLnBrk="1" hangingPunct="1"/>
              <a:t>5</a:t>
            </a:fld>
            <a:endParaRPr lang="en-US" altLang="en-US" sz="1200">
              <a:solidFill>
                <a:srgbClr val="BCBCBC"/>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6" name="Rectangle 35"/>
          <p:cNvSpPr/>
          <p:nvPr/>
        </p:nvSpPr>
        <p:spPr bwMode="auto">
          <a:xfrm>
            <a:off x="2560639" y="2312988"/>
            <a:ext cx="7204075" cy="4102100"/>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2228" name="TextBox 68"/>
          <p:cNvSpPr txBox="1">
            <a:spLocks noChangeArrowheads="1"/>
          </p:cNvSpPr>
          <p:nvPr/>
        </p:nvSpPr>
        <p:spPr bwMode="auto">
          <a:xfrm>
            <a:off x="2797176" y="3043238"/>
            <a:ext cx="487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52229" name="TextBox 68"/>
          <p:cNvSpPr txBox="1">
            <a:spLocks noChangeArrowheads="1"/>
          </p:cNvSpPr>
          <p:nvPr/>
        </p:nvSpPr>
        <p:spPr bwMode="auto">
          <a:xfrm>
            <a:off x="2811464" y="4468814"/>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70" name="Slide Number Placeholder 69"/>
          <p:cNvSpPr txBox="1">
            <a:spLocks noGrp="1"/>
          </p:cNvSpPr>
          <p:nvPr/>
        </p:nvSpPr>
        <p:spPr>
          <a:xfrm>
            <a:off x="10896602" y="6330950"/>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2FDAC13A-53BB-433E-A0D2-199E45A39788}" type="slidenum">
              <a:rPr lang="en-US" altLang="en-US" sz="1200">
                <a:solidFill>
                  <a:srgbClr val="BCBCBC"/>
                </a:solidFill>
              </a:rPr>
              <a:pPr algn="r" eaLnBrk="1" hangingPunct="1"/>
              <a:t>50</a:t>
            </a:fld>
            <a:endParaRPr lang="en-US" altLang="en-US" sz="1200" dirty="0">
              <a:solidFill>
                <a:srgbClr val="BCBCBC"/>
              </a:solidFill>
            </a:endParaRPr>
          </a:p>
        </p:txBody>
      </p:sp>
      <p:sp>
        <p:nvSpPr>
          <p:cNvPr id="52231" name="Line 8"/>
          <p:cNvSpPr>
            <a:spLocks noChangeShapeType="1"/>
          </p:cNvSpPr>
          <p:nvPr/>
        </p:nvSpPr>
        <p:spPr bwMode="auto">
          <a:xfrm>
            <a:off x="3509963" y="6000750"/>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2" name="Line 9"/>
          <p:cNvSpPr>
            <a:spLocks noChangeShapeType="1"/>
          </p:cNvSpPr>
          <p:nvPr/>
        </p:nvSpPr>
        <p:spPr bwMode="auto">
          <a:xfrm>
            <a:off x="35194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3" name="Line 10"/>
          <p:cNvSpPr>
            <a:spLocks noChangeShapeType="1"/>
          </p:cNvSpPr>
          <p:nvPr/>
        </p:nvSpPr>
        <p:spPr bwMode="auto">
          <a:xfrm>
            <a:off x="3929063"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4" name="Line 11"/>
          <p:cNvSpPr>
            <a:spLocks noChangeShapeType="1"/>
          </p:cNvSpPr>
          <p:nvPr/>
        </p:nvSpPr>
        <p:spPr bwMode="auto">
          <a:xfrm>
            <a:off x="373221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5" name="Line 12"/>
          <p:cNvSpPr>
            <a:spLocks noChangeShapeType="1"/>
          </p:cNvSpPr>
          <p:nvPr/>
        </p:nvSpPr>
        <p:spPr bwMode="auto">
          <a:xfrm>
            <a:off x="3624263"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6" name="Line 13"/>
          <p:cNvSpPr>
            <a:spLocks noChangeShapeType="1"/>
          </p:cNvSpPr>
          <p:nvPr/>
        </p:nvSpPr>
        <p:spPr bwMode="auto">
          <a:xfrm>
            <a:off x="38369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7" name="Line 14"/>
          <p:cNvSpPr>
            <a:spLocks noChangeShapeType="1"/>
          </p:cNvSpPr>
          <p:nvPr/>
        </p:nvSpPr>
        <p:spPr bwMode="auto">
          <a:xfrm>
            <a:off x="4814888" y="6251575"/>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8" name="Line 15"/>
          <p:cNvSpPr>
            <a:spLocks noChangeShapeType="1"/>
          </p:cNvSpPr>
          <p:nvPr/>
        </p:nvSpPr>
        <p:spPr bwMode="auto">
          <a:xfrm>
            <a:off x="5224463" y="6248400"/>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9" name="Line 16"/>
          <p:cNvSpPr>
            <a:spLocks noChangeShapeType="1"/>
          </p:cNvSpPr>
          <p:nvPr/>
        </p:nvSpPr>
        <p:spPr bwMode="auto">
          <a:xfrm>
            <a:off x="5027613" y="6251575"/>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0" name="Line 17"/>
          <p:cNvSpPr>
            <a:spLocks noChangeShapeType="1"/>
          </p:cNvSpPr>
          <p:nvPr/>
        </p:nvSpPr>
        <p:spPr bwMode="auto">
          <a:xfrm>
            <a:off x="4919663" y="6248400"/>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1" name="Line 18"/>
          <p:cNvSpPr>
            <a:spLocks noChangeShapeType="1"/>
          </p:cNvSpPr>
          <p:nvPr/>
        </p:nvSpPr>
        <p:spPr bwMode="auto">
          <a:xfrm>
            <a:off x="5132388" y="6251575"/>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2" name="Line 19"/>
          <p:cNvSpPr>
            <a:spLocks noChangeShapeType="1"/>
          </p:cNvSpPr>
          <p:nvPr/>
        </p:nvSpPr>
        <p:spPr bwMode="auto">
          <a:xfrm>
            <a:off x="6124575" y="6261100"/>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3" name="Line 20"/>
          <p:cNvSpPr>
            <a:spLocks noChangeShapeType="1"/>
          </p:cNvSpPr>
          <p:nvPr/>
        </p:nvSpPr>
        <p:spPr bwMode="auto">
          <a:xfrm>
            <a:off x="6534150" y="6257925"/>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4" name="Line 21"/>
          <p:cNvSpPr>
            <a:spLocks noChangeShapeType="1"/>
          </p:cNvSpPr>
          <p:nvPr/>
        </p:nvSpPr>
        <p:spPr bwMode="auto">
          <a:xfrm>
            <a:off x="6337300" y="6261100"/>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5" name="Line 22"/>
          <p:cNvSpPr>
            <a:spLocks noChangeShapeType="1"/>
          </p:cNvSpPr>
          <p:nvPr/>
        </p:nvSpPr>
        <p:spPr bwMode="auto">
          <a:xfrm>
            <a:off x="6229350" y="6257925"/>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6" name="Line 23"/>
          <p:cNvSpPr>
            <a:spLocks noChangeShapeType="1"/>
          </p:cNvSpPr>
          <p:nvPr/>
        </p:nvSpPr>
        <p:spPr bwMode="auto">
          <a:xfrm>
            <a:off x="6442075" y="6261100"/>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7" name="Line 24"/>
          <p:cNvSpPr>
            <a:spLocks noChangeShapeType="1"/>
          </p:cNvSpPr>
          <p:nvPr/>
        </p:nvSpPr>
        <p:spPr bwMode="auto">
          <a:xfrm>
            <a:off x="7415213" y="6010275"/>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8" name="Line 25"/>
          <p:cNvSpPr>
            <a:spLocks noChangeShapeType="1"/>
          </p:cNvSpPr>
          <p:nvPr/>
        </p:nvSpPr>
        <p:spPr bwMode="auto">
          <a:xfrm>
            <a:off x="7424738"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9" name="Line 26"/>
          <p:cNvSpPr>
            <a:spLocks noChangeShapeType="1"/>
          </p:cNvSpPr>
          <p:nvPr/>
        </p:nvSpPr>
        <p:spPr bwMode="auto">
          <a:xfrm>
            <a:off x="7834313" y="604043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0" name="Line 27"/>
          <p:cNvSpPr>
            <a:spLocks noChangeShapeType="1"/>
          </p:cNvSpPr>
          <p:nvPr/>
        </p:nvSpPr>
        <p:spPr bwMode="auto">
          <a:xfrm>
            <a:off x="7637463"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1" name="Line 28"/>
          <p:cNvSpPr>
            <a:spLocks noChangeShapeType="1"/>
          </p:cNvSpPr>
          <p:nvPr/>
        </p:nvSpPr>
        <p:spPr bwMode="auto">
          <a:xfrm>
            <a:off x="7529513" y="604043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2" name="Line 29"/>
          <p:cNvSpPr>
            <a:spLocks noChangeShapeType="1"/>
          </p:cNvSpPr>
          <p:nvPr/>
        </p:nvSpPr>
        <p:spPr bwMode="auto">
          <a:xfrm>
            <a:off x="7742238"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3" name="Freeform 30"/>
          <p:cNvSpPr>
            <a:spLocks/>
          </p:cNvSpPr>
          <p:nvPr/>
        </p:nvSpPr>
        <p:spPr bwMode="auto">
          <a:xfrm>
            <a:off x="3743326" y="3495675"/>
            <a:ext cx="3876675" cy="2495550"/>
          </a:xfrm>
          <a:custGeom>
            <a:avLst/>
            <a:gdLst>
              <a:gd name="T0" fmla="*/ 0 w 2442"/>
              <a:gd name="T1" fmla="*/ 2147483647 h 1572"/>
              <a:gd name="T2" fmla="*/ 0 w 2442"/>
              <a:gd name="T3" fmla="*/ 0 h 1572"/>
              <a:gd name="T4" fmla="*/ 2147483647 w 2442"/>
              <a:gd name="T5" fmla="*/ 0 h 1572"/>
              <a:gd name="T6" fmla="*/ 2147483647 w 2442"/>
              <a:gd name="T7" fmla="*/ 2147483647 h 1572"/>
              <a:gd name="T8" fmla="*/ 0 60000 65536"/>
              <a:gd name="T9" fmla="*/ 0 60000 65536"/>
              <a:gd name="T10" fmla="*/ 0 60000 65536"/>
              <a:gd name="T11" fmla="*/ 0 60000 65536"/>
              <a:gd name="T12" fmla="*/ 0 w 2442"/>
              <a:gd name="T13" fmla="*/ 0 h 1572"/>
              <a:gd name="T14" fmla="*/ 2442 w 2442"/>
              <a:gd name="T15" fmla="*/ 1572 h 1572"/>
            </a:gdLst>
            <a:ahLst/>
            <a:cxnLst>
              <a:cxn ang="T8">
                <a:pos x="T0" y="T1"/>
              </a:cxn>
              <a:cxn ang="T9">
                <a:pos x="T2" y="T3"/>
              </a:cxn>
              <a:cxn ang="T10">
                <a:pos x="T4" y="T5"/>
              </a:cxn>
              <a:cxn ang="T11">
                <a:pos x="T6" y="T7"/>
              </a:cxn>
            </a:cxnLst>
            <a:rect l="T12" t="T13" r="T14" b="T15"/>
            <a:pathLst>
              <a:path w="2442" h="1572">
                <a:moveTo>
                  <a:pt x="0" y="1572"/>
                </a:moveTo>
                <a:lnTo>
                  <a:pt x="0" y="0"/>
                </a:lnTo>
                <a:lnTo>
                  <a:pt x="2442" y="0"/>
                </a:lnTo>
                <a:lnTo>
                  <a:pt x="2442" y="1569"/>
                </a:lnTo>
              </a:path>
            </a:pathLst>
          </a:custGeom>
          <a:noFill/>
          <a:ln w="635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54" name="Line 31"/>
          <p:cNvSpPr>
            <a:spLocks noChangeShapeType="1"/>
          </p:cNvSpPr>
          <p:nvPr/>
        </p:nvSpPr>
        <p:spPr bwMode="auto">
          <a:xfrm flipV="1">
            <a:off x="5014913" y="3505200"/>
            <a:ext cx="0" cy="2490788"/>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5" name="Line 32"/>
          <p:cNvSpPr>
            <a:spLocks noChangeShapeType="1"/>
          </p:cNvSpPr>
          <p:nvPr/>
        </p:nvSpPr>
        <p:spPr bwMode="auto">
          <a:xfrm flipV="1">
            <a:off x="6305550" y="3490914"/>
            <a:ext cx="0" cy="2505075"/>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6" name="Line 33"/>
          <p:cNvSpPr>
            <a:spLocks noChangeShapeType="1"/>
          </p:cNvSpPr>
          <p:nvPr/>
        </p:nvSpPr>
        <p:spPr bwMode="auto">
          <a:xfrm flipV="1">
            <a:off x="6305550" y="3500438"/>
            <a:ext cx="0" cy="249555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7" name="Line 34"/>
          <p:cNvSpPr>
            <a:spLocks noChangeShapeType="1"/>
          </p:cNvSpPr>
          <p:nvPr/>
        </p:nvSpPr>
        <p:spPr bwMode="auto">
          <a:xfrm flipH="1">
            <a:off x="2976563" y="5972175"/>
            <a:ext cx="42386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8" name="Line 35"/>
          <p:cNvSpPr>
            <a:spLocks noChangeShapeType="1"/>
          </p:cNvSpPr>
          <p:nvPr/>
        </p:nvSpPr>
        <p:spPr bwMode="auto">
          <a:xfrm>
            <a:off x="3195638" y="3500439"/>
            <a:ext cx="0" cy="2471737"/>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2259" name="Line 36"/>
          <p:cNvSpPr>
            <a:spLocks noChangeShapeType="1"/>
          </p:cNvSpPr>
          <p:nvPr/>
        </p:nvSpPr>
        <p:spPr bwMode="auto">
          <a:xfrm flipH="1">
            <a:off x="2876551" y="3490913"/>
            <a:ext cx="862013" cy="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2260" name="Line 37"/>
          <p:cNvSpPr>
            <a:spLocks noChangeShapeType="1"/>
          </p:cNvSpPr>
          <p:nvPr/>
        </p:nvSpPr>
        <p:spPr bwMode="auto">
          <a:xfrm flipV="1">
            <a:off x="3738563" y="2805114"/>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2261" name="Line 38"/>
          <p:cNvSpPr>
            <a:spLocks noChangeShapeType="1"/>
          </p:cNvSpPr>
          <p:nvPr/>
        </p:nvSpPr>
        <p:spPr bwMode="auto">
          <a:xfrm flipV="1">
            <a:off x="5014913"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2262" name="Line 39"/>
          <p:cNvSpPr>
            <a:spLocks noChangeShapeType="1"/>
          </p:cNvSpPr>
          <p:nvPr/>
        </p:nvSpPr>
        <p:spPr bwMode="auto">
          <a:xfrm flipV="1">
            <a:off x="6310313"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2263" name="Line 40"/>
          <p:cNvSpPr>
            <a:spLocks noChangeShapeType="1"/>
          </p:cNvSpPr>
          <p:nvPr/>
        </p:nvSpPr>
        <p:spPr bwMode="auto">
          <a:xfrm flipV="1">
            <a:off x="7615238"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2264" name="TextBox 68"/>
          <p:cNvSpPr txBox="1">
            <a:spLocks noChangeArrowheads="1"/>
          </p:cNvSpPr>
          <p:nvPr/>
        </p:nvSpPr>
        <p:spPr bwMode="auto">
          <a:xfrm>
            <a:off x="7156451" y="2495550"/>
            <a:ext cx="587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4</a:t>
            </a:r>
          </a:p>
        </p:txBody>
      </p:sp>
      <p:sp>
        <p:nvSpPr>
          <p:cNvPr id="52265" name="TextBox 68"/>
          <p:cNvSpPr txBox="1">
            <a:spLocks noChangeArrowheads="1"/>
          </p:cNvSpPr>
          <p:nvPr/>
        </p:nvSpPr>
        <p:spPr bwMode="auto">
          <a:xfrm>
            <a:off x="6357938" y="2493963"/>
            <a:ext cx="5778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3</a:t>
            </a:r>
          </a:p>
        </p:txBody>
      </p:sp>
      <p:sp>
        <p:nvSpPr>
          <p:cNvPr id="52266" name="TextBox 68"/>
          <p:cNvSpPr txBox="1">
            <a:spLocks noChangeArrowheads="1"/>
          </p:cNvSpPr>
          <p:nvPr/>
        </p:nvSpPr>
        <p:spPr bwMode="auto">
          <a:xfrm>
            <a:off x="5038726" y="2497138"/>
            <a:ext cx="606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2</a:t>
            </a:r>
          </a:p>
        </p:txBody>
      </p:sp>
      <p:sp>
        <p:nvSpPr>
          <p:cNvPr id="52267" name="TextBox 68"/>
          <p:cNvSpPr txBox="1">
            <a:spLocks noChangeArrowheads="1"/>
          </p:cNvSpPr>
          <p:nvPr/>
        </p:nvSpPr>
        <p:spPr bwMode="auto">
          <a:xfrm>
            <a:off x="3302000" y="2498725"/>
            <a:ext cx="63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1</a:t>
            </a:r>
          </a:p>
        </p:txBody>
      </p:sp>
      <p:sp>
        <p:nvSpPr>
          <p:cNvPr id="52268" name="AutoShape 113"/>
          <p:cNvSpPr>
            <a:spLocks noChangeArrowheads="1"/>
          </p:cNvSpPr>
          <p:nvPr/>
        </p:nvSpPr>
        <p:spPr bwMode="auto">
          <a:xfrm>
            <a:off x="6107114" y="5910264"/>
            <a:ext cx="396875" cy="331787"/>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52269" name="AutoShape 113"/>
          <p:cNvSpPr>
            <a:spLocks noChangeArrowheads="1"/>
          </p:cNvSpPr>
          <p:nvPr/>
        </p:nvSpPr>
        <p:spPr bwMode="auto">
          <a:xfrm>
            <a:off x="4824414" y="5915025"/>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97" name="Oval 96"/>
          <p:cNvSpPr/>
          <p:nvPr/>
        </p:nvSpPr>
        <p:spPr>
          <a:xfrm>
            <a:off x="4940300" y="5894388"/>
            <a:ext cx="158750" cy="146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8" name="Oval 97"/>
          <p:cNvSpPr/>
          <p:nvPr/>
        </p:nvSpPr>
        <p:spPr>
          <a:xfrm>
            <a:off x="6230938" y="5894388"/>
            <a:ext cx="158750" cy="146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Oval 96"/>
          <p:cNvSpPr/>
          <p:nvPr/>
        </p:nvSpPr>
        <p:spPr>
          <a:xfrm>
            <a:off x="4930775" y="3522663"/>
            <a:ext cx="158750" cy="146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Oval 97"/>
          <p:cNvSpPr/>
          <p:nvPr/>
        </p:nvSpPr>
        <p:spPr>
          <a:xfrm>
            <a:off x="6221413" y="3522663"/>
            <a:ext cx="158750" cy="146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2" name="TextBox 71"/>
          <p:cNvSpPr txBox="1"/>
          <p:nvPr/>
        </p:nvSpPr>
        <p:spPr>
          <a:xfrm>
            <a:off x="2028825" y="1466851"/>
            <a:ext cx="8134350"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This concept is directly applicable to the case of “Leaner Columns” as discussed in the Compression Member module.</a:t>
            </a:r>
            <a:endParaRPr lang="en-US">
              <a:solidFill>
                <a:schemeClr val="bg1"/>
              </a:solidFill>
              <a:latin typeface="Symbol" pitchFamily="18" charset="2"/>
              <a:cs typeface="Arial" charset="0"/>
            </a:endParaRPr>
          </a:p>
        </p:txBody>
      </p:sp>
      <p:sp>
        <p:nvSpPr>
          <p:cNvPr id="35" name="TextBox 34"/>
          <p:cNvSpPr txBox="1"/>
          <p:nvPr/>
        </p:nvSpPr>
        <p:spPr>
          <a:xfrm>
            <a:off x="2028825" y="516623"/>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6" name="Rectangle 35"/>
          <p:cNvSpPr/>
          <p:nvPr/>
        </p:nvSpPr>
        <p:spPr bwMode="auto">
          <a:xfrm>
            <a:off x="2560639" y="2312988"/>
            <a:ext cx="7204075" cy="4102100"/>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3252" name="TextBox 68"/>
          <p:cNvSpPr txBox="1">
            <a:spLocks noChangeArrowheads="1"/>
          </p:cNvSpPr>
          <p:nvPr/>
        </p:nvSpPr>
        <p:spPr bwMode="auto">
          <a:xfrm>
            <a:off x="2797176" y="3043238"/>
            <a:ext cx="487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53253" name="TextBox 68"/>
          <p:cNvSpPr txBox="1">
            <a:spLocks noChangeArrowheads="1"/>
          </p:cNvSpPr>
          <p:nvPr/>
        </p:nvSpPr>
        <p:spPr bwMode="auto">
          <a:xfrm>
            <a:off x="2811464" y="4468814"/>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70" name="Slide Number Placeholder 69"/>
          <p:cNvSpPr txBox="1">
            <a:spLocks noGrp="1"/>
          </p:cNvSpPr>
          <p:nvPr/>
        </p:nvSpPr>
        <p:spPr>
          <a:xfrm>
            <a:off x="11003758" y="6330950"/>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205254C8-3F40-49B4-B88A-76A96792603E}" type="slidenum">
              <a:rPr lang="en-US" altLang="en-US" sz="1200">
                <a:solidFill>
                  <a:srgbClr val="BCBCBC"/>
                </a:solidFill>
              </a:rPr>
              <a:pPr algn="r" eaLnBrk="1" hangingPunct="1"/>
              <a:t>51</a:t>
            </a:fld>
            <a:endParaRPr lang="en-US" altLang="en-US" sz="1200" dirty="0">
              <a:solidFill>
                <a:srgbClr val="BCBCBC"/>
              </a:solidFill>
            </a:endParaRPr>
          </a:p>
        </p:txBody>
      </p:sp>
      <p:sp>
        <p:nvSpPr>
          <p:cNvPr id="53255" name="Line 9"/>
          <p:cNvSpPr>
            <a:spLocks noChangeShapeType="1"/>
          </p:cNvSpPr>
          <p:nvPr/>
        </p:nvSpPr>
        <p:spPr bwMode="auto">
          <a:xfrm>
            <a:off x="35194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6" name="Line 10"/>
          <p:cNvSpPr>
            <a:spLocks noChangeShapeType="1"/>
          </p:cNvSpPr>
          <p:nvPr/>
        </p:nvSpPr>
        <p:spPr bwMode="auto">
          <a:xfrm>
            <a:off x="3929063"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7" name="Line 11"/>
          <p:cNvSpPr>
            <a:spLocks noChangeShapeType="1"/>
          </p:cNvSpPr>
          <p:nvPr/>
        </p:nvSpPr>
        <p:spPr bwMode="auto">
          <a:xfrm>
            <a:off x="3732213"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8" name="Line 12"/>
          <p:cNvSpPr>
            <a:spLocks noChangeShapeType="1"/>
          </p:cNvSpPr>
          <p:nvPr/>
        </p:nvSpPr>
        <p:spPr bwMode="auto">
          <a:xfrm>
            <a:off x="3624263" y="60309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9" name="Line 13"/>
          <p:cNvSpPr>
            <a:spLocks noChangeShapeType="1"/>
          </p:cNvSpPr>
          <p:nvPr/>
        </p:nvSpPr>
        <p:spPr bwMode="auto">
          <a:xfrm>
            <a:off x="3836988" y="603408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0" name="Line 15"/>
          <p:cNvSpPr>
            <a:spLocks noChangeShapeType="1"/>
          </p:cNvSpPr>
          <p:nvPr/>
        </p:nvSpPr>
        <p:spPr bwMode="auto">
          <a:xfrm>
            <a:off x="4814888" y="6251575"/>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1" name="Line 16"/>
          <p:cNvSpPr>
            <a:spLocks noChangeShapeType="1"/>
          </p:cNvSpPr>
          <p:nvPr/>
        </p:nvSpPr>
        <p:spPr bwMode="auto">
          <a:xfrm>
            <a:off x="5224463" y="6248400"/>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2" name="Line 17"/>
          <p:cNvSpPr>
            <a:spLocks noChangeShapeType="1"/>
          </p:cNvSpPr>
          <p:nvPr/>
        </p:nvSpPr>
        <p:spPr bwMode="auto">
          <a:xfrm>
            <a:off x="5027613" y="6251575"/>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3" name="Line 18"/>
          <p:cNvSpPr>
            <a:spLocks noChangeShapeType="1"/>
          </p:cNvSpPr>
          <p:nvPr/>
        </p:nvSpPr>
        <p:spPr bwMode="auto">
          <a:xfrm>
            <a:off x="4919663" y="6248400"/>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4" name="Line 19"/>
          <p:cNvSpPr>
            <a:spLocks noChangeShapeType="1"/>
          </p:cNvSpPr>
          <p:nvPr/>
        </p:nvSpPr>
        <p:spPr bwMode="auto">
          <a:xfrm>
            <a:off x="5132388" y="6251575"/>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5" name="Line 21"/>
          <p:cNvSpPr>
            <a:spLocks noChangeShapeType="1"/>
          </p:cNvSpPr>
          <p:nvPr/>
        </p:nvSpPr>
        <p:spPr bwMode="auto">
          <a:xfrm>
            <a:off x="6124575" y="6261100"/>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6" name="Line 22"/>
          <p:cNvSpPr>
            <a:spLocks noChangeShapeType="1"/>
          </p:cNvSpPr>
          <p:nvPr/>
        </p:nvSpPr>
        <p:spPr bwMode="auto">
          <a:xfrm>
            <a:off x="6534150" y="6257925"/>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7" name="Line 23"/>
          <p:cNvSpPr>
            <a:spLocks noChangeShapeType="1"/>
          </p:cNvSpPr>
          <p:nvPr/>
        </p:nvSpPr>
        <p:spPr bwMode="auto">
          <a:xfrm>
            <a:off x="6337300" y="6261100"/>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8" name="Line 24"/>
          <p:cNvSpPr>
            <a:spLocks noChangeShapeType="1"/>
          </p:cNvSpPr>
          <p:nvPr/>
        </p:nvSpPr>
        <p:spPr bwMode="auto">
          <a:xfrm>
            <a:off x="6229350" y="6257925"/>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9" name="Line 25"/>
          <p:cNvSpPr>
            <a:spLocks noChangeShapeType="1"/>
          </p:cNvSpPr>
          <p:nvPr/>
        </p:nvSpPr>
        <p:spPr bwMode="auto">
          <a:xfrm>
            <a:off x="6442075" y="6261100"/>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70" name="Line 27"/>
          <p:cNvSpPr>
            <a:spLocks noChangeShapeType="1"/>
          </p:cNvSpPr>
          <p:nvPr/>
        </p:nvSpPr>
        <p:spPr bwMode="auto">
          <a:xfrm>
            <a:off x="7424738"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71" name="Line 28"/>
          <p:cNvSpPr>
            <a:spLocks noChangeShapeType="1"/>
          </p:cNvSpPr>
          <p:nvPr/>
        </p:nvSpPr>
        <p:spPr bwMode="auto">
          <a:xfrm>
            <a:off x="7834313" y="604043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72" name="Line 29"/>
          <p:cNvSpPr>
            <a:spLocks noChangeShapeType="1"/>
          </p:cNvSpPr>
          <p:nvPr/>
        </p:nvSpPr>
        <p:spPr bwMode="auto">
          <a:xfrm>
            <a:off x="7637463"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73" name="Line 30"/>
          <p:cNvSpPr>
            <a:spLocks noChangeShapeType="1"/>
          </p:cNvSpPr>
          <p:nvPr/>
        </p:nvSpPr>
        <p:spPr bwMode="auto">
          <a:xfrm>
            <a:off x="7529513" y="6040438"/>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74" name="Line 31"/>
          <p:cNvSpPr>
            <a:spLocks noChangeShapeType="1"/>
          </p:cNvSpPr>
          <p:nvPr/>
        </p:nvSpPr>
        <p:spPr bwMode="auto">
          <a:xfrm>
            <a:off x="7742238" y="6043613"/>
            <a:ext cx="82550" cy="146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75" name="Freeform 32"/>
          <p:cNvSpPr>
            <a:spLocks/>
          </p:cNvSpPr>
          <p:nvPr/>
        </p:nvSpPr>
        <p:spPr bwMode="auto">
          <a:xfrm>
            <a:off x="3743326" y="3495675"/>
            <a:ext cx="3876675" cy="2495550"/>
          </a:xfrm>
          <a:custGeom>
            <a:avLst/>
            <a:gdLst>
              <a:gd name="T0" fmla="*/ 0 w 2442"/>
              <a:gd name="T1" fmla="*/ 2147483647 h 1572"/>
              <a:gd name="T2" fmla="*/ 0 w 2442"/>
              <a:gd name="T3" fmla="*/ 0 h 1572"/>
              <a:gd name="T4" fmla="*/ 2147483647 w 2442"/>
              <a:gd name="T5" fmla="*/ 0 h 1572"/>
              <a:gd name="T6" fmla="*/ 2147483647 w 2442"/>
              <a:gd name="T7" fmla="*/ 2147483647 h 1572"/>
              <a:gd name="T8" fmla="*/ 0 60000 65536"/>
              <a:gd name="T9" fmla="*/ 0 60000 65536"/>
              <a:gd name="T10" fmla="*/ 0 60000 65536"/>
              <a:gd name="T11" fmla="*/ 0 60000 65536"/>
              <a:gd name="T12" fmla="*/ 0 w 2442"/>
              <a:gd name="T13" fmla="*/ 0 h 1572"/>
              <a:gd name="T14" fmla="*/ 2442 w 2442"/>
              <a:gd name="T15" fmla="*/ 1572 h 1572"/>
            </a:gdLst>
            <a:ahLst/>
            <a:cxnLst>
              <a:cxn ang="T8">
                <a:pos x="T0" y="T1"/>
              </a:cxn>
              <a:cxn ang="T9">
                <a:pos x="T2" y="T3"/>
              </a:cxn>
              <a:cxn ang="T10">
                <a:pos x="T4" y="T5"/>
              </a:cxn>
              <a:cxn ang="T11">
                <a:pos x="T6" y="T7"/>
              </a:cxn>
            </a:cxnLst>
            <a:rect l="T12" t="T13" r="T14" b="T15"/>
            <a:pathLst>
              <a:path w="2442" h="1572">
                <a:moveTo>
                  <a:pt x="0" y="1572"/>
                </a:moveTo>
                <a:lnTo>
                  <a:pt x="0" y="0"/>
                </a:lnTo>
                <a:lnTo>
                  <a:pt x="2442" y="0"/>
                </a:lnTo>
                <a:lnTo>
                  <a:pt x="2442" y="1569"/>
                </a:lnTo>
              </a:path>
            </a:pathLst>
          </a:custGeom>
          <a:noFill/>
          <a:ln w="635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276" name="Line 33"/>
          <p:cNvSpPr>
            <a:spLocks noChangeShapeType="1"/>
          </p:cNvSpPr>
          <p:nvPr/>
        </p:nvSpPr>
        <p:spPr bwMode="auto">
          <a:xfrm flipV="1">
            <a:off x="5014913" y="3505200"/>
            <a:ext cx="0" cy="2490788"/>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77" name="Line 34"/>
          <p:cNvSpPr>
            <a:spLocks noChangeShapeType="1"/>
          </p:cNvSpPr>
          <p:nvPr/>
        </p:nvSpPr>
        <p:spPr bwMode="auto">
          <a:xfrm flipV="1">
            <a:off x="6305550" y="3490914"/>
            <a:ext cx="0" cy="2505075"/>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78" name="Line 35"/>
          <p:cNvSpPr>
            <a:spLocks noChangeShapeType="1"/>
          </p:cNvSpPr>
          <p:nvPr/>
        </p:nvSpPr>
        <p:spPr bwMode="auto">
          <a:xfrm flipV="1">
            <a:off x="6305550" y="3500438"/>
            <a:ext cx="0" cy="2495550"/>
          </a:xfrm>
          <a:prstGeom prst="line">
            <a:avLst/>
          </a:prstGeom>
          <a:noFill/>
          <a:ln w="635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79" name="Line 36"/>
          <p:cNvSpPr>
            <a:spLocks noChangeShapeType="1"/>
          </p:cNvSpPr>
          <p:nvPr/>
        </p:nvSpPr>
        <p:spPr bwMode="auto">
          <a:xfrm flipH="1">
            <a:off x="2976563" y="5972175"/>
            <a:ext cx="42386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80" name="Line 37"/>
          <p:cNvSpPr>
            <a:spLocks noChangeShapeType="1"/>
          </p:cNvSpPr>
          <p:nvPr/>
        </p:nvSpPr>
        <p:spPr bwMode="auto">
          <a:xfrm>
            <a:off x="3195638" y="3500439"/>
            <a:ext cx="0" cy="2471737"/>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3281" name="Line 38"/>
          <p:cNvSpPr>
            <a:spLocks noChangeShapeType="1"/>
          </p:cNvSpPr>
          <p:nvPr/>
        </p:nvSpPr>
        <p:spPr bwMode="auto">
          <a:xfrm flipH="1">
            <a:off x="2876551" y="3490913"/>
            <a:ext cx="862013" cy="0"/>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3282" name="Line 39"/>
          <p:cNvSpPr>
            <a:spLocks noChangeShapeType="1"/>
          </p:cNvSpPr>
          <p:nvPr/>
        </p:nvSpPr>
        <p:spPr bwMode="auto">
          <a:xfrm flipV="1">
            <a:off x="3738563" y="2805114"/>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3283" name="Line 40"/>
          <p:cNvSpPr>
            <a:spLocks noChangeShapeType="1"/>
          </p:cNvSpPr>
          <p:nvPr/>
        </p:nvSpPr>
        <p:spPr bwMode="auto">
          <a:xfrm flipV="1">
            <a:off x="5014913"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3284" name="Line 41"/>
          <p:cNvSpPr>
            <a:spLocks noChangeShapeType="1"/>
          </p:cNvSpPr>
          <p:nvPr/>
        </p:nvSpPr>
        <p:spPr bwMode="auto">
          <a:xfrm flipV="1">
            <a:off x="6310313"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3285" name="Line 42"/>
          <p:cNvSpPr>
            <a:spLocks noChangeShapeType="1"/>
          </p:cNvSpPr>
          <p:nvPr/>
        </p:nvSpPr>
        <p:spPr bwMode="auto">
          <a:xfrm flipV="1">
            <a:off x="7615238" y="2809876"/>
            <a:ext cx="0" cy="676275"/>
          </a:xfrm>
          <a:prstGeom prst="line">
            <a:avLst/>
          </a:prstGeom>
          <a:noFill/>
          <a:ln w="762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3286" name="Text Box 161"/>
          <p:cNvSpPr txBox="1">
            <a:spLocks noChangeArrowheads="1"/>
          </p:cNvSpPr>
          <p:nvPr/>
        </p:nvSpPr>
        <p:spPr bwMode="auto">
          <a:xfrm>
            <a:off x="4044951" y="2641600"/>
            <a:ext cx="434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77" name="Freeform 138"/>
          <p:cNvSpPr>
            <a:spLocks/>
          </p:cNvSpPr>
          <p:nvPr/>
        </p:nvSpPr>
        <p:spPr bwMode="auto">
          <a:xfrm>
            <a:off x="7364413" y="3449639"/>
            <a:ext cx="1250950" cy="193675"/>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63500">
            <a:solidFill>
              <a:schemeClr val="bg1">
                <a:lumMod val="50000"/>
                <a:lumOff val="50000"/>
              </a:schemeClr>
            </a:solidFill>
            <a:prstDash val="dash"/>
            <a:round/>
            <a:headEnd/>
            <a:tailEnd/>
          </a:ln>
        </p:spPr>
        <p:txBody>
          <a:bodyPr/>
          <a:lstStyle/>
          <a:p>
            <a:pPr>
              <a:defRPr/>
            </a:pPr>
            <a:endParaRPr lang="en-US"/>
          </a:p>
        </p:txBody>
      </p:sp>
      <p:sp>
        <p:nvSpPr>
          <p:cNvPr id="53288" name="Line 47"/>
          <p:cNvSpPr>
            <a:spLocks noChangeShapeType="1"/>
          </p:cNvSpPr>
          <p:nvPr/>
        </p:nvSpPr>
        <p:spPr bwMode="auto">
          <a:xfrm flipV="1">
            <a:off x="4710113" y="2895601"/>
            <a:ext cx="0" cy="4857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89" name="Line 48"/>
          <p:cNvSpPr>
            <a:spLocks noChangeShapeType="1"/>
          </p:cNvSpPr>
          <p:nvPr/>
        </p:nvSpPr>
        <p:spPr bwMode="auto">
          <a:xfrm>
            <a:off x="3738563" y="3067050"/>
            <a:ext cx="976312" cy="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3290" name="Text Box 161"/>
          <p:cNvSpPr txBox="1">
            <a:spLocks noChangeArrowheads="1"/>
          </p:cNvSpPr>
          <p:nvPr/>
        </p:nvSpPr>
        <p:spPr bwMode="auto">
          <a:xfrm>
            <a:off x="7945439" y="2641600"/>
            <a:ext cx="434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53291" name="Line 50"/>
          <p:cNvSpPr>
            <a:spLocks noChangeShapeType="1"/>
          </p:cNvSpPr>
          <p:nvPr/>
        </p:nvSpPr>
        <p:spPr bwMode="auto">
          <a:xfrm flipV="1">
            <a:off x="8610600" y="2895601"/>
            <a:ext cx="0" cy="4857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92" name="Line 51"/>
          <p:cNvSpPr>
            <a:spLocks noChangeShapeType="1"/>
          </p:cNvSpPr>
          <p:nvPr/>
        </p:nvSpPr>
        <p:spPr bwMode="auto">
          <a:xfrm>
            <a:off x="7639051" y="3067050"/>
            <a:ext cx="976313" cy="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3293" name="Freeform 52"/>
          <p:cNvSpPr>
            <a:spLocks/>
          </p:cNvSpPr>
          <p:nvPr/>
        </p:nvSpPr>
        <p:spPr bwMode="auto">
          <a:xfrm>
            <a:off x="3736976" y="3490914"/>
            <a:ext cx="1039813" cy="2505075"/>
          </a:xfrm>
          <a:custGeom>
            <a:avLst/>
            <a:gdLst>
              <a:gd name="T0" fmla="*/ 10080630 w 655"/>
              <a:gd name="T1" fmla="*/ 2147483647 h 1578"/>
              <a:gd name="T2" fmla="*/ 10080630 w 655"/>
              <a:gd name="T3" fmla="*/ 2147483647 h 1578"/>
              <a:gd name="T4" fmla="*/ 70564409 w 655"/>
              <a:gd name="T5" fmla="*/ 2147483647 h 1578"/>
              <a:gd name="T6" fmla="*/ 153730399 w 655"/>
              <a:gd name="T7" fmla="*/ 2147483647 h 1578"/>
              <a:gd name="T8" fmla="*/ 274697957 w 655"/>
              <a:gd name="T9" fmla="*/ 2147483647 h 1578"/>
              <a:gd name="T10" fmla="*/ 516633073 w 655"/>
              <a:gd name="T11" fmla="*/ 1670864388 h 1578"/>
              <a:gd name="T12" fmla="*/ 932458261 w 655"/>
              <a:gd name="T13" fmla="*/ 922377188 h 1578"/>
              <a:gd name="T14" fmla="*/ 1333164091 w 655"/>
              <a:gd name="T15" fmla="*/ 559474688 h 1578"/>
              <a:gd name="T16" fmla="*/ 1544857318 w 655"/>
              <a:gd name="T17" fmla="*/ 294859075 h 1578"/>
              <a:gd name="T18" fmla="*/ 1650703931 w 655"/>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5"/>
              <a:gd name="T31" fmla="*/ 0 h 1578"/>
              <a:gd name="T32" fmla="*/ 655 w 655"/>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5" h="1578">
                <a:moveTo>
                  <a:pt x="4" y="1578"/>
                </a:moveTo>
                <a:cubicBezTo>
                  <a:pt x="2" y="1577"/>
                  <a:pt x="0" y="1577"/>
                  <a:pt x="4" y="1542"/>
                </a:cubicBezTo>
                <a:cubicBezTo>
                  <a:pt x="8" y="1507"/>
                  <a:pt x="19" y="1429"/>
                  <a:pt x="28" y="1365"/>
                </a:cubicBezTo>
                <a:cubicBezTo>
                  <a:pt x="37" y="1301"/>
                  <a:pt x="48" y="1227"/>
                  <a:pt x="61" y="1155"/>
                </a:cubicBezTo>
                <a:cubicBezTo>
                  <a:pt x="74" y="1083"/>
                  <a:pt x="85" y="1015"/>
                  <a:pt x="109" y="933"/>
                </a:cubicBezTo>
                <a:cubicBezTo>
                  <a:pt x="133" y="851"/>
                  <a:pt x="161" y="758"/>
                  <a:pt x="205" y="663"/>
                </a:cubicBezTo>
                <a:cubicBezTo>
                  <a:pt x="249" y="568"/>
                  <a:pt x="316" y="439"/>
                  <a:pt x="370" y="366"/>
                </a:cubicBezTo>
                <a:cubicBezTo>
                  <a:pt x="424" y="293"/>
                  <a:pt x="489" y="263"/>
                  <a:pt x="529" y="222"/>
                </a:cubicBezTo>
                <a:cubicBezTo>
                  <a:pt x="569" y="181"/>
                  <a:pt x="592" y="154"/>
                  <a:pt x="613" y="117"/>
                </a:cubicBezTo>
                <a:cubicBezTo>
                  <a:pt x="634" y="80"/>
                  <a:pt x="644" y="40"/>
                  <a:pt x="655" y="0"/>
                </a:cubicBezTo>
              </a:path>
            </a:pathLst>
          </a:custGeom>
          <a:noFill/>
          <a:ln w="57150" cap="flat" cmpd="sng">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294" name="Freeform 55"/>
          <p:cNvSpPr>
            <a:spLocks/>
          </p:cNvSpPr>
          <p:nvPr/>
        </p:nvSpPr>
        <p:spPr bwMode="auto">
          <a:xfrm>
            <a:off x="7613651" y="3486151"/>
            <a:ext cx="1039813" cy="2505075"/>
          </a:xfrm>
          <a:custGeom>
            <a:avLst/>
            <a:gdLst>
              <a:gd name="T0" fmla="*/ 10080630 w 655"/>
              <a:gd name="T1" fmla="*/ 2147483647 h 1578"/>
              <a:gd name="T2" fmla="*/ 10080630 w 655"/>
              <a:gd name="T3" fmla="*/ 2147483647 h 1578"/>
              <a:gd name="T4" fmla="*/ 70564409 w 655"/>
              <a:gd name="T5" fmla="*/ 2147483647 h 1578"/>
              <a:gd name="T6" fmla="*/ 153730399 w 655"/>
              <a:gd name="T7" fmla="*/ 2147483647 h 1578"/>
              <a:gd name="T8" fmla="*/ 274697957 w 655"/>
              <a:gd name="T9" fmla="*/ 2147483647 h 1578"/>
              <a:gd name="T10" fmla="*/ 516633073 w 655"/>
              <a:gd name="T11" fmla="*/ 1670864388 h 1578"/>
              <a:gd name="T12" fmla="*/ 932458261 w 655"/>
              <a:gd name="T13" fmla="*/ 922377188 h 1578"/>
              <a:gd name="T14" fmla="*/ 1333164091 w 655"/>
              <a:gd name="T15" fmla="*/ 559474688 h 1578"/>
              <a:gd name="T16" fmla="*/ 1544857318 w 655"/>
              <a:gd name="T17" fmla="*/ 294859075 h 1578"/>
              <a:gd name="T18" fmla="*/ 1650703931 w 655"/>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5"/>
              <a:gd name="T31" fmla="*/ 0 h 1578"/>
              <a:gd name="T32" fmla="*/ 655 w 655"/>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5" h="1578">
                <a:moveTo>
                  <a:pt x="4" y="1578"/>
                </a:moveTo>
                <a:cubicBezTo>
                  <a:pt x="2" y="1577"/>
                  <a:pt x="0" y="1577"/>
                  <a:pt x="4" y="1542"/>
                </a:cubicBezTo>
                <a:cubicBezTo>
                  <a:pt x="8" y="1507"/>
                  <a:pt x="19" y="1429"/>
                  <a:pt x="28" y="1365"/>
                </a:cubicBezTo>
                <a:cubicBezTo>
                  <a:pt x="37" y="1301"/>
                  <a:pt x="48" y="1227"/>
                  <a:pt x="61" y="1155"/>
                </a:cubicBezTo>
                <a:cubicBezTo>
                  <a:pt x="74" y="1083"/>
                  <a:pt x="85" y="1015"/>
                  <a:pt x="109" y="933"/>
                </a:cubicBezTo>
                <a:cubicBezTo>
                  <a:pt x="133" y="851"/>
                  <a:pt x="161" y="758"/>
                  <a:pt x="205" y="663"/>
                </a:cubicBezTo>
                <a:cubicBezTo>
                  <a:pt x="249" y="568"/>
                  <a:pt x="316" y="439"/>
                  <a:pt x="370" y="366"/>
                </a:cubicBezTo>
                <a:cubicBezTo>
                  <a:pt x="424" y="293"/>
                  <a:pt x="489" y="263"/>
                  <a:pt x="529" y="222"/>
                </a:cubicBezTo>
                <a:cubicBezTo>
                  <a:pt x="569" y="181"/>
                  <a:pt x="592" y="154"/>
                  <a:pt x="613" y="117"/>
                </a:cubicBezTo>
                <a:cubicBezTo>
                  <a:pt x="634" y="80"/>
                  <a:pt x="644" y="40"/>
                  <a:pt x="655" y="0"/>
                </a:cubicBezTo>
              </a:path>
            </a:pathLst>
          </a:custGeom>
          <a:noFill/>
          <a:ln w="57150" cap="flat" cmpd="sng">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295" name="TextBox 68"/>
          <p:cNvSpPr txBox="1">
            <a:spLocks noChangeArrowheads="1"/>
          </p:cNvSpPr>
          <p:nvPr/>
        </p:nvSpPr>
        <p:spPr bwMode="auto">
          <a:xfrm>
            <a:off x="7156451" y="2495550"/>
            <a:ext cx="587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4</a:t>
            </a:r>
          </a:p>
        </p:txBody>
      </p:sp>
      <p:sp>
        <p:nvSpPr>
          <p:cNvPr id="53296" name="TextBox 68"/>
          <p:cNvSpPr txBox="1">
            <a:spLocks noChangeArrowheads="1"/>
          </p:cNvSpPr>
          <p:nvPr/>
        </p:nvSpPr>
        <p:spPr bwMode="auto">
          <a:xfrm>
            <a:off x="6357938" y="2493963"/>
            <a:ext cx="5778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3</a:t>
            </a:r>
          </a:p>
        </p:txBody>
      </p:sp>
      <p:sp>
        <p:nvSpPr>
          <p:cNvPr id="53297" name="TextBox 68"/>
          <p:cNvSpPr txBox="1">
            <a:spLocks noChangeArrowheads="1"/>
          </p:cNvSpPr>
          <p:nvPr/>
        </p:nvSpPr>
        <p:spPr bwMode="auto">
          <a:xfrm>
            <a:off x="5038726" y="2497138"/>
            <a:ext cx="606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2</a:t>
            </a:r>
          </a:p>
        </p:txBody>
      </p:sp>
      <p:sp>
        <p:nvSpPr>
          <p:cNvPr id="53298" name="TextBox 68"/>
          <p:cNvSpPr txBox="1">
            <a:spLocks noChangeArrowheads="1"/>
          </p:cNvSpPr>
          <p:nvPr/>
        </p:nvSpPr>
        <p:spPr bwMode="auto">
          <a:xfrm>
            <a:off x="3302000" y="2498725"/>
            <a:ext cx="63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r>
              <a:rPr lang="en-US" altLang="en-US" b="1" i="1" baseline="-25000">
                <a:solidFill>
                  <a:schemeClr val="bg1"/>
                </a:solidFill>
              </a:rPr>
              <a:t>1</a:t>
            </a:r>
          </a:p>
        </p:txBody>
      </p:sp>
      <p:sp>
        <p:nvSpPr>
          <p:cNvPr id="53299" name="AutoShape 113"/>
          <p:cNvSpPr>
            <a:spLocks noChangeArrowheads="1"/>
          </p:cNvSpPr>
          <p:nvPr/>
        </p:nvSpPr>
        <p:spPr bwMode="auto">
          <a:xfrm>
            <a:off x="6107114" y="5910264"/>
            <a:ext cx="396875" cy="331787"/>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53300" name="AutoShape 113"/>
          <p:cNvSpPr>
            <a:spLocks noChangeArrowheads="1"/>
          </p:cNvSpPr>
          <p:nvPr/>
        </p:nvSpPr>
        <p:spPr bwMode="auto">
          <a:xfrm>
            <a:off x="4824414" y="5915025"/>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53301" name="Line 70"/>
          <p:cNvSpPr>
            <a:spLocks noChangeShapeType="1"/>
          </p:cNvSpPr>
          <p:nvPr/>
        </p:nvSpPr>
        <p:spPr bwMode="auto">
          <a:xfrm flipV="1">
            <a:off x="5010151" y="3495675"/>
            <a:ext cx="1019175" cy="2476500"/>
          </a:xfrm>
          <a:prstGeom prst="line">
            <a:avLst/>
          </a:prstGeom>
          <a:noFill/>
          <a:ln w="57150">
            <a:solidFill>
              <a:srgbClr val="7F7F7F"/>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3302" name="Line 71"/>
          <p:cNvSpPr>
            <a:spLocks noChangeShapeType="1"/>
          </p:cNvSpPr>
          <p:nvPr/>
        </p:nvSpPr>
        <p:spPr bwMode="auto">
          <a:xfrm flipV="1">
            <a:off x="6305551" y="3467100"/>
            <a:ext cx="1019175" cy="2476500"/>
          </a:xfrm>
          <a:prstGeom prst="line">
            <a:avLst/>
          </a:prstGeom>
          <a:noFill/>
          <a:ln w="57150">
            <a:solidFill>
              <a:srgbClr val="7F7F7F"/>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97" name="Oval 96"/>
          <p:cNvSpPr/>
          <p:nvPr/>
        </p:nvSpPr>
        <p:spPr>
          <a:xfrm>
            <a:off x="4940300" y="5894388"/>
            <a:ext cx="158750" cy="146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8" name="Oval 97"/>
          <p:cNvSpPr/>
          <p:nvPr/>
        </p:nvSpPr>
        <p:spPr>
          <a:xfrm>
            <a:off x="6230938" y="5894388"/>
            <a:ext cx="158750" cy="146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Oval 96"/>
          <p:cNvSpPr>
            <a:spLocks noChangeArrowheads="1"/>
          </p:cNvSpPr>
          <p:nvPr/>
        </p:nvSpPr>
        <p:spPr bwMode="auto">
          <a:xfrm>
            <a:off x="4930775" y="3522663"/>
            <a:ext cx="158750" cy="146050"/>
          </a:xfrm>
          <a:prstGeom prst="ellipse">
            <a:avLst/>
          </a:prstGeom>
          <a:solidFill>
            <a:schemeClr val="accent1">
              <a:alpha val="55000"/>
            </a:schemeClr>
          </a:solidFill>
          <a:ln w="25400" algn="ctr">
            <a:solidFill>
              <a:srgbClr val="9B320E"/>
            </a:solidFill>
            <a:round/>
            <a:headEnd/>
            <a:tailEnd/>
          </a:ln>
        </p:spPr>
        <p:txBody>
          <a:bodyPr anchor="ctr"/>
          <a:lstStyle/>
          <a:p>
            <a:pPr algn="ctr">
              <a:defRPr/>
            </a:pPr>
            <a:endParaRPr lang="en-US">
              <a:solidFill>
                <a:schemeClr val="lt1"/>
              </a:solidFill>
              <a:latin typeface="+mn-lt"/>
              <a:cs typeface="+mn-cs"/>
            </a:endParaRPr>
          </a:p>
        </p:txBody>
      </p:sp>
      <p:sp>
        <p:nvSpPr>
          <p:cNvPr id="3" name="Oval 97"/>
          <p:cNvSpPr>
            <a:spLocks noChangeArrowheads="1"/>
          </p:cNvSpPr>
          <p:nvPr/>
        </p:nvSpPr>
        <p:spPr bwMode="auto">
          <a:xfrm>
            <a:off x="6221413" y="3522663"/>
            <a:ext cx="158750" cy="146050"/>
          </a:xfrm>
          <a:prstGeom prst="ellipse">
            <a:avLst/>
          </a:prstGeom>
          <a:solidFill>
            <a:schemeClr val="accent1">
              <a:alpha val="55000"/>
            </a:schemeClr>
          </a:solidFill>
          <a:ln w="25400" algn="ctr">
            <a:solidFill>
              <a:srgbClr val="9B320E"/>
            </a:solidFill>
            <a:round/>
            <a:headEnd/>
            <a:tailEnd/>
          </a:ln>
        </p:spPr>
        <p:txBody>
          <a:bodyPr anchor="ctr"/>
          <a:lstStyle/>
          <a:p>
            <a:pPr algn="ctr">
              <a:defRPr/>
            </a:pPr>
            <a:endParaRPr lang="en-US">
              <a:solidFill>
                <a:schemeClr val="lt1"/>
              </a:solidFill>
              <a:latin typeface="+mn-lt"/>
              <a:cs typeface="+mn-cs"/>
            </a:endParaRPr>
          </a:p>
        </p:txBody>
      </p:sp>
      <p:sp>
        <p:nvSpPr>
          <p:cNvPr id="99" name="Oval 98"/>
          <p:cNvSpPr/>
          <p:nvPr/>
        </p:nvSpPr>
        <p:spPr>
          <a:xfrm>
            <a:off x="5915025" y="3509963"/>
            <a:ext cx="160338" cy="144462"/>
          </a:xfrm>
          <a:prstGeom prst="ellipse">
            <a:avLst/>
          </a:prstGeom>
          <a:solidFill>
            <a:schemeClr val="tx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Oval 98"/>
          <p:cNvSpPr/>
          <p:nvPr/>
        </p:nvSpPr>
        <p:spPr>
          <a:xfrm>
            <a:off x="7210425" y="3471863"/>
            <a:ext cx="160338" cy="144462"/>
          </a:xfrm>
          <a:prstGeom prst="ellipse">
            <a:avLst/>
          </a:prstGeom>
          <a:solidFill>
            <a:schemeClr val="tx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2" name="TextBox 71"/>
          <p:cNvSpPr txBox="1"/>
          <p:nvPr/>
        </p:nvSpPr>
        <p:spPr>
          <a:xfrm>
            <a:off x="2028825" y="1466851"/>
            <a:ext cx="8134350"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This concept is directly applicable to the case of “Leaner Columns” as discussed in the Compression Member module.</a:t>
            </a:r>
            <a:endParaRPr lang="en-US">
              <a:solidFill>
                <a:schemeClr val="bg1"/>
              </a:solidFill>
              <a:latin typeface="Symbol" pitchFamily="18" charset="2"/>
              <a:cs typeface="Arial" charset="0"/>
            </a:endParaRPr>
          </a:p>
        </p:txBody>
      </p:sp>
      <p:sp>
        <p:nvSpPr>
          <p:cNvPr id="79" name="Freeform 138"/>
          <p:cNvSpPr>
            <a:spLocks/>
          </p:cNvSpPr>
          <p:nvPr/>
        </p:nvSpPr>
        <p:spPr bwMode="auto">
          <a:xfrm>
            <a:off x="6076950" y="3392488"/>
            <a:ext cx="1271588" cy="279400"/>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63500">
            <a:solidFill>
              <a:schemeClr val="bg1">
                <a:lumMod val="50000"/>
                <a:lumOff val="50000"/>
              </a:schemeClr>
            </a:solidFill>
            <a:prstDash val="dash"/>
            <a:round/>
            <a:headEnd/>
            <a:tailEnd/>
          </a:ln>
        </p:spPr>
        <p:txBody>
          <a:bodyPr/>
          <a:lstStyle/>
          <a:p>
            <a:pPr>
              <a:defRPr/>
            </a:pPr>
            <a:endParaRPr lang="en-US"/>
          </a:p>
        </p:txBody>
      </p:sp>
      <p:sp>
        <p:nvSpPr>
          <p:cNvPr id="80" name="Freeform 138"/>
          <p:cNvSpPr>
            <a:spLocks/>
          </p:cNvSpPr>
          <p:nvPr/>
        </p:nvSpPr>
        <p:spPr bwMode="auto">
          <a:xfrm>
            <a:off x="4773613" y="3448051"/>
            <a:ext cx="1249362" cy="180975"/>
          </a:xfrm>
          <a:custGeom>
            <a:avLst/>
            <a:gdLst>
              <a:gd name="T0" fmla="*/ 0 w 576"/>
              <a:gd name="T1" fmla="*/ 2147483647 h 71"/>
              <a:gd name="T2" fmla="*/ 2147483647 w 576"/>
              <a:gd name="T3" fmla="*/ 2147483647 h 71"/>
              <a:gd name="T4" fmla="*/ 2147483647 w 576"/>
              <a:gd name="T5" fmla="*/ 2147483647 h 71"/>
              <a:gd name="T6" fmla="*/ 2147483647 w 576"/>
              <a:gd name="T7" fmla="*/ 2147483647 h 71"/>
              <a:gd name="T8" fmla="*/ 2147483647 w 576"/>
              <a:gd name="T9" fmla="*/ 2147483647 h 71"/>
              <a:gd name="T10" fmla="*/ 0 60000 65536"/>
              <a:gd name="T11" fmla="*/ 0 60000 65536"/>
              <a:gd name="T12" fmla="*/ 0 60000 65536"/>
              <a:gd name="T13" fmla="*/ 0 60000 65536"/>
              <a:gd name="T14" fmla="*/ 0 60000 65536"/>
              <a:gd name="T15" fmla="*/ 0 w 576"/>
              <a:gd name="T16" fmla="*/ 0 h 71"/>
              <a:gd name="T17" fmla="*/ 576 w 576"/>
              <a:gd name="T18" fmla="*/ 71 h 71"/>
            </a:gdLst>
            <a:ahLst/>
            <a:cxnLst>
              <a:cxn ang="T10">
                <a:pos x="T0" y="T1"/>
              </a:cxn>
              <a:cxn ang="T11">
                <a:pos x="T2" y="T3"/>
              </a:cxn>
              <a:cxn ang="T12">
                <a:pos x="T4" y="T5"/>
              </a:cxn>
              <a:cxn ang="T13">
                <a:pos x="T6" y="T7"/>
              </a:cxn>
              <a:cxn ang="T14">
                <a:pos x="T8" y="T9"/>
              </a:cxn>
            </a:cxnLst>
            <a:rect l="T15" t="T16" r="T17" b="T18"/>
            <a:pathLst>
              <a:path w="576" h="71">
                <a:moveTo>
                  <a:pt x="0" y="31"/>
                </a:moveTo>
                <a:cubicBezTo>
                  <a:pt x="24" y="37"/>
                  <a:pt x="96" y="67"/>
                  <a:pt x="144" y="69"/>
                </a:cubicBezTo>
                <a:cubicBezTo>
                  <a:pt x="192" y="71"/>
                  <a:pt x="240" y="52"/>
                  <a:pt x="288" y="41"/>
                </a:cubicBezTo>
                <a:cubicBezTo>
                  <a:pt x="336" y="30"/>
                  <a:pt x="384" y="4"/>
                  <a:pt x="432" y="2"/>
                </a:cubicBezTo>
                <a:cubicBezTo>
                  <a:pt x="480" y="0"/>
                  <a:pt x="546" y="25"/>
                  <a:pt x="576" y="31"/>
                </a:cubicBezTo>
              </a:path>
            </a:pathLst>
          </a:custGeom>
          <a:noFill/>
          <a:ln w="63500">
            <a:solidFill>
              <a:schemeClr val="bg1">
                <a:lumMod val="50000"/>
                <a:lumOff val="50000"/>
              </a:schemeClr>
            </a:solidFill>
            <a:prstDash val="dash"/>
            <a:round/>
            <a:headEnd/>
            <a:tailEnd/>
          </a:ln>
        </p:spPr>
        <p:txBody>
          <a:bodyPr/>
          <a:lstStyle/>
          <a:p>
            <a:pPr>
              <a:defRPr/>
            </a:pPr>
            <a:endParaRPr lang="en-US"/>
          </a:p>
        </p:txBody>
      </p:sp>
      <p:sp>
        <p:nvSpPr>
          <p:cNvPr id="53312" name="Line 8"/>
          <p:cNvSpPr>
            <a:spLocks noChangeShapeType="1"/>
          </p:cNvSpPr>
          <p:nvPr/>
        </p:nvSpPr>
        <p:spPr bwMode="auto">
          <a:xfrm>
            <a:off x="3509963" y="6000750"/>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313" name="Line 26"/>
          <p:cNvSpPr>
            <a:spLocks noChangeShapeType="1"/>
          </p:cNvSpPr>
          <p:nvPr/>
        </p:nvSpPr>
        <p:spPr bwMode="auto">
          <a:xfrm>
            <a:off x="7415213" y="6010275"/>
            <a:ext cx="43815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 name="TextBox 34"/>
          <p:cNvSpPr txBox="1"/>
          <p:nvPr/>
        </p:nvSpPr>
        <p:spPr>
          <a:xfrm>
            <a:off x="2028825" y="516623"/>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4" name="TextBox 3"/>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dirty="0">
                <a:solidFill>
                  <a:schemeClr val="bg1"/>
                </a:solidFill>
                <a:cs typeface="Arial" charset="0"/>
              </a:rPr>
              <a:t>NOTIONAL LOADS</a:t>
            </a:r>
            <a:endParaRPr lang="en-US" b="1" dirty="0">
              <a:solidFill>
                <a:schemeClr val="bg1"/>
              </a:solidFill>
              <a:cs typeface="Arial" charset="0"/>
            </a:endParaRPr>
          </a:p>
        </p:txBody>
      </p:sp>
      <p:sp>
        <p:nvSpPr>
          <p:cNvPr id="3" name="Slide Number Placeholder 2"/>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9A162E30-1C5F-451F-8463-1AEF1F5FE186}" type="slidenum">
              <a:rPr lang="en-US" altLang="en-US" sz="1200">
                <a:solidFill>
                  <a:srgbClr val="BCBCBC"/>
                </a:solidFill>
              </a:rPr>
              <a:pPr eaLnBrk="1" hangingPunct="1"/>
              <a:t>52</a:t>
            </a:fld>
            <a:endParaRPr lang="en-US" altLang="en-US" sz="1200">
              <a:solidFill>
                <a:srgbClr val="BCBCBC"/>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55299" name="TextBox 6"/>
          <p:cNvSpPr txBox="1">
            <a:spLocks noChangeArrowheads="1"/>
          </p:cNvSpPr>
          <p:nvPr/>
        </p:nvSpPr>
        <p:spPr bwMode="auto">
          <a:xfrm>
            <a:off x="2028825" y="1751014"/>
            <a:ext cx="8140700" cy="46037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Notional loads are a function of the gravity load being applied.</a:t>
            </a:r>
          </a:p>
        </p:txBody>
      </p:sp>
      <p:sp>
        <p:nvSpPr>
          <p:cNvPr id="55300" name="TextBox 8"/>
          <p:cNvSpPr txBox="1">
            <a:spLocks noChangeArrowheads="1"/>
          </p:cNvSpPr>
          <p:nvPr/>
        </p:nvSpPr>
        <p:spPr bwMode="auto">
          <a:xfrm>
            <a:off x="2028825" y="2520950"/>
            <a:ext cx="8140700"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Notional loads are applied as a lateral load at each floor level in the direction that adds to the destabilizing effects of the load combination being considered.</a:t>
            </a:r>
          </a:p>
        </p:txBody>
      </p:sp>
      <p:sp>
        <p:nvSpPr>
          <p:cNvPr id="55301" name="TextBox 9"/>
          <p:cNvSpPr txBox="1">
            <a:spLocks noChangeArrowheads="1"/>
          </p:cNvSpPr>
          <p:nvPr/>
        </p:nvSpPr>
        <p:spPr bwMode="auto">
          <a:xfrm>
            <a:off x="2028825" y="4017964"/>
            <a:ext cx="8140700"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Notional loads can account for geometric imperfections, inelasticity of members, and other non-ideal conditions.</a:t>
            </a:r>
          </a:p>
        </p:txBody>
      </p:sp>
      <p:sp>
        <p:nvSpPr>
          <p:cNvPr id="8" name="TextBox 7"/>
          <p:cNvSpPr txBox="1"/>
          <p:nvPr/>
        </p:nvSpPr>
        <p:spPr>
          <a:xfrm>
            <a:off x="2028825" y="655638"/>
            <a:ext cx="8140700" cy="647700"/>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dirty="0">
                <a:solidFill>
                  <a:schemeClr val="bg1"/>
                </a:solidFill>
                <a:cs typeface="Arial" charset="0"/>
              </a:rPr>
              <a:t>Notional Loads</a:t>
            </a:r>
          </a:p>
        </p:txBody>
      </p:sp>
      <p:sp>
        <p:nvSpPr>
          <p:cNvPr id="11" name="Slide Number Placeholder 10"/>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E92B5133-A918-40ED-8A30-B6D437A633C6}" type="slidenum">
              <a:rPr lang="en-US" altLang="en-US" sz="1200">
                <a:solidFill>
                  <a:srgbClr val="BCBCBC"/>
                </a:solidFill>
              </a:rPr>
              <a:pPr eaLnBrk="1" hangingPunct="1"/>
              <a:t>53</a:t>
            </a:fld>
            <a:endParaRPr lang="en-US" altLang="en-US" sz="1200">
              <a:solidFill>
                <a:srgbClr val="BCBCBC"/>
              </a:solidFill>
            </a:endParaRPr>
          </a:p>
        </p:txBody>
      </p:sp>
      <p:sp>
        <p:nvSpPr>
          <p:cNvPr id="55304" name="TextBox 9"/>
          <p:cNvSpPr txBox="1">
            <a:spLocks noChangeArrowheads="1"/>
          </p:cNvSpPr>
          <p:nvPr/>
        </p:nvSpPr>
        <p:spPr bwMode="auto">
          <a:xfrm>
            <a:off x="2587625" y="5178425"/>
            <a:ext cx="7581900"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Notional loads can be thought of as representing an initial out-of-plumbness in each story of the structure of 1/500 times the story height.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6" name="Rectangle 35"/>
          <p:cNvSpPr/>
          <p:nvPr/>
        </p:nvSpPr>
        <p:spPr bwMode="auto">
          <a:xfrm>
            <a:off x="2568575" y="2144713"/>
            <a:ext cx="5138738" cy="4335462"/>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TextBox 31"/>
          <p:cNvSpPr txBox="1"/>
          <p:nvPr/>
        </p:nvSpPr>
        <p:spPr>
          <a:xfrm>
            <a:off x="7707314" y="1727201"/>
            <a:ext cx="2960687" cy="23209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Recall that a vertical load acting through a displacement, </a:t>
            </a:r>
            <a:r>
              <a:rPr lang="en-US">
                <a:solidFill>
                  <a:schemeClr val="bg1"/>
                </a:solidFill>
                <a:latin typeface="Symbol" pitchFamily="18" charset="2"/>
                <a:cs typeface="Arial" charset="0"/>
              </a:rPr>
              <a:t>D,</a:t>
            </a:r>
            <a:r>
              <a:rPr lang="en-US">
                <a:solidFill>
                  <a:schemeClr val="bg1"/>
                </a:solidFill>
                <a:cs typeface="Arial" charset="0"/>
              </a:rPr>
              <a:t> is similar to the application of a horizontal load </a:t>
            </a:r>
            <a:r>
              <a:rPr lang="en-US" i="1">
                <a:solidFill>
                  <a:schemeClr val="bg1"/>
                </a:solidFill>
                <a:cs typeface="Arial" charset="0"/>
              </a:rPr>
              <a:t>P</a:t>
            </a:r>
            <a:r>
              <a:rPr lang="en-US">
                <a:solidFill>
                  <a:schemeClr val="bg1"/>
                </a:solidFill>
                <a:latin typeface="Symbol" pitchFamily="18" charset="2"/>
                <a:cs typeface="Arial" charset="0"/>
              </a:rPr>
              <a:t>D</a:t>
            </a:r>
            <a:r>
              <a:rPr lang="en-US">
                <a:solidFill>
                  <a:schemeClr val="bg1"/>
                </a:solidFill>
                <a:cs typeface="Arial" charset="0"/>
              </a:rPr>
              <a:t>/</a:t>
            </a:r>
            <a:r>
              <a:rPr lang="en-US" i="1">
                <a:solidFill>
                  <a:schemeClr val="bg1"/>
                </a:solidFill>
                <a:cs typeface="Arial" charset="0"/>
              </a:rPr>
              <a:t>L.</a:t>
            </a:r>
            <a:endParaRPr lang="en-US" i="1">
              <a:solidFill>
                <a:schemeClr val="bg1"/>
              </a:solidFill>
              <a:latin typeface="Symbol" pitchFamily="18" charset="2"/>
              <a:cs typeface="Arial" charset="0"/>
            </a:endParaRPr>
          </a:p>
        </p:txBody>
      </p:sp>
      <p:sp>
        <p:nvSpPr>
          <p:cNvPr id="34" name="TextBox 33"/>
          <p:cNvSpPr txBox="1"/>
          <p:nvPr/>
        </p:nvSpPr>
        <p:spPr>
          <a:xfrm>
            <a:off x="7707314" y="4151314"/>
            <a:ext cx="2960687" cy="23209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dirty="0">
                <a:solidFill>
                  <a:schemeClr val="bg1"/>
                </a:solidFill>
                <a:cs typeface="Arial" charset="0"/>
              </a:rPr>
              <a:t>Therefore, a notional load can be considered the equivalent effect of an assumed geometric imperfection, </a:t>
            </a:r>
            <a:r>
              <a:rPr lang="en-US" dirty="0">
                <a:solidFill>
                  <a:schemeClr val="bg1"/>
                </a:solidFill>
                <a:latin typeface="Symbol" pitchFamily="18" charset="2"/>
                <a:cs typeface="Arial" charset="0"/>
              </a:rPr>
              <a:t>D.</a:t>
            </a:r>
          </a:p>
        </p:txBody>
      </p:sp>
      <p:graphicFrame>
        <p:nvGraphicFramePr>
          <p:cNvPr id="56326" name="Object 2"/>
          <p:cNvGraphicFramePr>
            <a:graphicFrameLocks noChangeAspect="1"/>
          </p:cNvGraphicFramePr>
          <p:nvPr/>
        </p:nvGraphicFramePr>
        <p:xfrm>
          <a:off x="4614864" y="4281488"/>
          <a:ext cx="668337" cy="692150"/>
        </p:xfrm>
        <a:graphic>
          <a:graphicData uri="http://schemas.openxmlformats.org/presentationml/2006/ole">
            <mc:AlternateContent xmlns:mc="http://schemas.openxmlformats.org/markup-compatibility/2006">
              <mc:Choice xmlns:v="urn:schemas-microsoft-com:vml" Requires="v">
                <p:oleObj name="Equation" r:id="rId3" imgW="126725" imgH="126725" progId="Equation.3">
                  <p:embed/>
                </p:oleObj>
              </mc:Choice>
              <mc:Fallback>
                <p:oleObj name="Equation" r:id="rId3" imgW="126725" imgH="126725"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4864" y="4281488"/>
                        <a:ext cx="668337" cy="692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TextBox 45"/>
          <p:cNvSpPr txBox="1"/>
          <p:nvPr/>
        </p:nvSpPr>
        <p:spPr>
          <a:xfrm>
            <a:off x="2028825" y="655638"/>
            <a:ext cx="8140700" cy="647700"/>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dirty="0">
                <a:solidFill>
                  <a:schemeClr val="bg1"/>
                </a:solidFill>
                <a:cs typeface="Arial" charset="0"/>
              </a:rPr>
              <a:t>Notional Loads</a:t>
            </a:r>
          </a:p>
        </p:txBody>
      </p:sp>
      <p:sp>
        <p:nvSpPr>
          <p:cNvPr id="49" name="Slide Number Placeholder 48"/>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FADCAB74-B48D-44E3-9DB4-C57378186B88}" type="slidenum">
              <a:rPr lang="en-US" altLang="en-US" sz="1200">
                <a:solidFill>
                  <a:srgbClr val="BCBCBC"/>
                </a:solidFill>
              </a:rPr>
              <a:pPr eaLnBrk="1" hangingPunct="1"/>
              <a:t>54</a:t>
            </a:fld>
            <a:endParaRPr lang="en-US" altLang="en-US" sz="1200">
              <a:solidFill>
                <a:srgbClr val="BCBCBC"/>
              </a:solidFill>
            </a:endParaRPr>
          </a:p>
        </p:txBody>
      </p:sp>
      <p:sp>
        <p:nvSpPr>
          <p:cNvPr id="56329" name="Line 115"/>
          <p:cNvSpPr>
            <a:spLocks noChangeShapeType="1"/>
          </p:cNvSpPr>
          <p:nvPr/>
        </p:nvSpPr>
        <p:spPr bwMode="auto">
          <a:xfrm rot="5400000">
            <a:off x="4934744" y="493950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0" name="TextBox 68"/>
          <p:cNvSpPr txBox="1">
            <a:spLocks noChangeArrowheads="1"/>
          </p:cNvSpPr>
          <p:nvPr/>
        </p:nvSpPr>
        <p:spPr bwMode="auto">
          <a:xfrm>
            <a:off x="5110164" y="3279776"/>
            <a:ext cx="1298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b="1" i="1">
                <a:solidFill>
                  <a:schemeClr val="bg1"/>
                </a:solidFill>
              </a:rPr>
              <a:t>H+P</a:t>
            </a:r>
            <a:r>
              <a:rPr lang="en-US" altLang="en-US" sz="2000" b="1">
                <a:solidFill>
                  <a:schemeClr val="bg1"/>
                </a:solidFill>
                <a:latin typeface="Symbol" panose="05050102010706020507" pitchFamily="18" charset="2"/>
              </a:rPr>
              <a:t>D</a:t>
            </a:r>
            <a:r>
              <a:rPr lang="en-US" altLang="en-US" sz="2000" b="1" i="1">
                <a:solidFill>
                  <a:schemeClr val="bg1"/>
                </a:solidFill>
              </a:rPr>
              <a:t>/L</a:t>
            </a:r>
          </a:p>
        </p:txBody>
      </p:sp>
      <p:sp>
        <p:nvSpPr>
          <p:cNvPr id="56331" name="TextBox 68"/>
          <p:cNvSpPr txBox="1">
            <a:spLocks noChangeArrowheads="1"/>
          </p:cNvSpPr>
          <p:nvPr/>
        </p:nvSpPr>
        <p:spPr bwMode="auto">
          <a:xfrm>
            <a:off x="5268914" y="466248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56332" name="Line 72"/>
          <p:cNvSpPr>
            <a:spLocks noChangeShapeType="1"/>
          </p:cNvSpPr>
          <p:nvPr/>
        </p:nvSpPr>
        <p:spPr bwMode="auto">
          <a:xfrm>
            <a:off x="5824539" y="619125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3" name="Line 73"/>
          <p:cNvSpPr>
            <a:spLocks noChangeShapeType="1"/>
          </p:cNvSpPr>
          <p:nvPr/>
        </p:nvSpPr>
        <p:spPr bwMode="auto">
          <a:xfrm>
            <a:off x="5829301" y="622458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4" name="Line 74"/>
          <p:cNvSpPr>
            <a:spLocks noChangeShapeType="1"/>
          </p:cNvSpPr>
          <p:nvPr/>
        </p:nvSpPr>
        <p:spPr bwMode="auto">
          <a:xfrm>
            <a:off x="5938839" y="622458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5" name="Line 75"/>
          <p:cNvSpPr>
            <a:spLocks noChangeShapeType="1"/>
          </p:cNvSpPr>
          <p:nvPr/>
        </p:nvSpPr>
        <p:spPr bwMode="auto">
          <a:xfrm>
            <a:off x="6053139" y="622458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6" name="Line 76"/>
          <p:cNvSpPr>
            <a:spLocks noChangeShapeType="1"/>
          </p:cNvSpPr>
          <p:nvPr/>
        </p:nvSpPr>
        <p:spPr bwMode="auto">
          <a:xfrm>
            <a:off x="6167439" y="622458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7" name="Line 77"/>
          <p:cNvSpPr>
            <a:spLocks noChangeShapeType="1"/>
          </p:cNvSpPr>
          <p:nvPr/>
        </p:nvSpPr>
        <p:spPr bwMode="auto">
          <a:xfrm>
            <a:off x="6286501" y="622458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8" name="Line 78"/>
          <p:cNvSpPr>
            <a:spLocks noChangeShapeType="1"/>
          </p:cNvSpPr>
          <p:nvPr/>
        </p:nvSpPr>
        <p:spPr bwMode="auto">
          <a:xfrm>
            <a:off x="6410326" y="622458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9" name="Line 79"/>
          <p:cNvSpPr>
            <a:spLocks noChangeShapeType="1"/>
          </p:cNvSpPr>
          <p:nvPr/>
        </p:nvSpPr>
        <p:spPr bwMode="auto">
          <a:xfrm flipH="1">
            <a:off x="5405439" y="615791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0" name="Line 80"/>
          <p:cNvSpPr>
            <a:spLocks noChangeShapeType="1"/>
          </p:cNvSpPr>
          <p:nvPr/>
        </p:nvSpPr>
        <p:spPr bwMode="auto">
          <a:xfrm>
            <a:off x="5634038" y="371316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6341" name="Line 81"/>
          <p:cNvSpPr>
            <a:spLocks noChangeShapeType="1"/>
          </p:cNvSpPr>
          <p:nvPr/>
        </p:nvSpPr>
        <p:spPr bwMode="auto">
          <a:xfrm flipV="1">
            <a:off x="6186488" y="2890839"/>
            <a:ext cx="0" cy="6762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2" name="Freeform 137"/>
          <p:cNvSpPr>
            <a:spLocks/>
          </p:cNvSpPr>
          <p:nvPr/>
        </p:nvSpPr>
        <p:spPr bwMode="auto">
          <a:xfrm flipH="1" flipV="1">
            <a:off x="6200776" y="367030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43" name="Line 83"/>
          <p:cNvSpPr>
            <a:spLocks noChangeShapeType="1"/>
          </p:cNvSpPr>
          <p:nvPr/>
        </p:nvSpPr>
        <p:spPr bwMode="auto">
          <a:xfrm flipV="1">
            <a:off x="7177088" y="2905126"/>
            <a:ext cx="0" cy="652463"/>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4" name="Line 84"/>
          <p:cNvSpPr>
            <a:spLocks noChangeShapeType="1"/>
          </p:cNvSpPr>
          <p:nvPr/>
        </p:nvSpPr>
        <p:spPr bwMode="auto">
          <a:xfrm>
            <a:off x="6181725" y="3143250"/>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5" name="Line 85"/>
          <p:cNvSpPr>
            <a:spLocks noChangeShapeType="1"/>
          </p:cNvSpPr>
          <p:nvPr/>
        </p:nvSpPr>
        <p:spPr bwMode="auto">
          <a:xfrm flipH="1">
            <a:off x="5738813" y="3141663"/>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56346" name="Line 86"/>
          <p:cNvSpPr>
            <a:spLocks noChangeShapeType="1"/>
          </p:cNvSpPr>
          <p:nvPr/>
        </p:nvSpPr>
        <p:spPr bwMode="auto">
          <a:xfrm>
            <a:off x="7177089" y="3141663"/>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56347" name="Text Box 161"/>
          <p:cNvSpPr txBox="1">
            <a:spLocks noChangeArrowheads="1"/>
          </p:cNvSpPr>
          <p:nvPr/>
        </p:nvSpPr>
        <p:spPr bwMode="auto">
          <a:xfrm>
            <a:off x="6483351" y="2749550"/>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
        <p:nvSpPr>
          <p:cNvPr id="56348" name="Line 88"/>
          <p:cNvSpPr>
            <a:spLocks noChangeShapeType="1"/>
          </p:cNvSpPr>
          <p:nvPr/>
        </p:nvSpPr>
        <p:spPr bwMode="auto">
          <a:xfrm>
            <a:off x="6526214" y="621665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9" name="Line 89"/>
          <p:cNvSpPr>
            <a:spLocks noChangeShapeType="1"/>
          </p:cNvSpPr>
          <p:nvPr/>
        </p:nvSpPr>
        <p:spPr bwMode="auto">
          <a:xfrm flipH="1">
            <a:off x="5181601" y="368617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6350" name="Line 115"/>
          <p:cNvSpPr>
            <a:spLocks noChangeShapeType="1"/>
          </p:cNvSpPr>
          <p:nvPr/>
        </p:nvSpPr>
        <p:spPr bwMode="auto">
          <a:xfrm rot="5400000">
            <a:off x="2477294" y="4920456"/>
            <a:ext cx="2527300" cy="1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51" name="TextBox 68"/>
          <p:cNvSpPr txBox="1">
            <a:spLocks noChangeArrowheads="1"/>
          </p:cNvSpPr>
          <p:nvPr/>
        </p:nvSpPr>
        <p:spPr bwMode="auto">
          <a:xfrm>
            <a:off x="2890839" y="32131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56352" name="TextBox 68"/>
          <p:cNvSpPr txBox="1">
            <a:spLocks noChangeArrowheads="1"/>
          </p:cNvSpPr>
          <p:nvPr/>
        </p:nvSpPr>
        <p:spPr bwMode="auto">
          <a:xfrm>
            <a:off x="2811464" y="4643439"/>
            <a:ext cx="49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L</a:t>
            </a:r>
          </a:p>
        </p:txBody>
      </p:sp>
      <p:sp>
        <p:nvSpPr>
          <p:cNvPr id="56353" name="Line 95"/>
          <p:cNvSpPr>
            <a:spLocks noChangeShapeType="1"/>
          </p:cNvSpPr>
          <p:nvPr/>
        </p:nvSpPr>
        <p:spPr bwMode="auto">
          <a:xfrm>
            <a:off x="3367089" y="6172200"/>
            <a:ext cx="790575"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54" name="Line 96"/>
          <p:cNvSpPr>
            <a:spLocks noChangeShapeType="1"/>
          </p:cNvSpPr>
          <p:nvPr/>
        </p:nvSpPr>
        <p:spPr bwMode="auto">
          <a:xfrm>
            <a:off x="33718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55" name="Line 97"/>
          <p:cNvSpPr>
            <a:spLocks noChangeShapeType="1"/>
          </p:cNvSpPr>
          <p:nvPr/>
        </p:nvSpPr>
        <p:spPr bwMode="auto">
          <a:xfrm>
            <a:off x="34813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56" name="Line 98"/>
          <p:cNvSpPr>
            <a:spLocks noChangeShapeType="1"/>
          </p:cNvSpPr>
          <p:nvPr/>
        </p:nvSpPr>
        <p:spPr bwMode="auto">
          <a:xfrm>
            <a:off x="35956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57" name="Line 99"/>
          <p:cNvSpPr>
            <a:spLocks noChangeShapeType="1"/>
          </p:cNvSpPr>
          <p:nvPr/>
        </p:nvSpPr>
        <p:spPr bwMode="auto">
          <a:xfrm>
            <a:off x="3709989"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58" name="Line 100"/>
          <p:cNvSpPr>
            <a:spLocks noChangeShapeType="1"/>
          </p:cNvSpPr>
          <p:nvPr/>
        </p:nvSpPr>
        <p:spPr bwMode="auto">
          <a:xfrm>
            <a:off x="3829051"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59" name="Line 101"/>
          <p:cNvSpPr>
            <a:spLocks noChangeShapeType="1"/>
          </p:cNvSpPr>
          <p:nvPr/>
        </p:nvSpPr>
        <p:spPr bwMode="auto">
          <a:xfrm>
            <a:off x="3952876" y="6205539"/>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0" name="Line 102"/>
          <p:cNvSpPr>
            <a:spLocks noChangeShapeType="1"/>
          </p:cNvSpPr>
          <p:nvPr/>
        </p:nvSpPr>
        <p:spPr bwMode="auto">
          <a:xfrm flipH="1">
            <a:off x="2947989" y="6138863"/>
            <a:ext cx="3571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1" name="Line 103"/>
          <p:cNvSpPr>
            <a:spLocks noChangeShapeType="1"/>
          </p:cNvSpPr>
          <p:nvPr/>
        </p:nvSpPr>
        <p:spPr bwMode="auto">
          <a:xfrm>
            <a:off x="3176588" y="3694113"/>
            <a:ext cx="0" cy="2444750"/>
          </a:xfrm>
          <a:prstGeom prst="line">
            <a:avLst/>
          </a:prstGeom>
          <a:noFill/>
          <a:ln w="28575">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56362" name="Line 104"/>
          <p:cNvSpPr>
            <a:spLocks noChangeShapeType="1"/>
          </p:cNvSpPr>
          <p:nvPr/>
        </p:nvSpPr>
        <p:spPr bwMode="auto">
          <a:xfrm flipV="1">
            <a:off x="3729038" y="2871788"/>
            <a:ext cx="0" cy="6667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3" name="TextBox 68"/>
          <p:cNvSpPr txBox="1">
            <a:spLocks noChangeArrowheads="1"/>
          </p:cNvSpPr>
          <p:nvPr/>
        </p:nvSpPr>
        <p:spPr bwMode="auto">
          <a:xfrm>
            <a:off x="4819651" y="30559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56364" name="Freeform 137"/>
          <p:cNvSpPr>
            <a:spLocks/>
          </p:cNvSpPr>
          <p:nvPr/>
        </p:nvSpPr>
        <p:spPr bwMode="auto">
          <a:xfrm flipH="1" flipV="1">
            <a:off x="3743326" y="3651251"/>
            <a:ext cx="981075" cy="25114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65" name="Line 109"/>
          <p:cNvSpPr>
            <a:spLocks noChangeShapeType="1"/>
          </p:cNvSpPr>
          <p:nvPr/>
        </p:nvSpPr>
        <p:spPr bwMode="auto">
          <a:xfrm flipV="1">
            <a:off x="4729164" y="2714625"/>
            <a:ext cx="9525" cy="93345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6366" name="Line 112"/>
          <p:cNvSpPr>
            <a:spLocks noChangeShapeType="1"/>
          </p:cNvSpPr>
          <p:nvPr/>
        </p:nvSpPr>
        <p:spPr bwMode="auto">
          <a:xfrm>
            <a:off x="3724275" y="3143250"/>
            <a:ext cx="9858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67" name="Line 113"/>
          <p:cNvSpPr>
            <a:spLocks noChangeShapeType="1"/>
          </p:cNvSpPr>
          <p:nvPr/>
        </p:nvSpPr>
        <p:spPr bwMode="auto">
          <a:xfrm flipH="1">
            <a:off x="3281363" y="3141663"/>
            <a:ext cx="442912"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56368" name="Line 114"/>
          <p:cNvSpPr>
            <a:spLocks noChangeShapeType="1"/>
          </p:cNvSpPr>
          <p:nvPr/>
        </p:nvSpPr>
        <p:spPr bwMode="auto">
          <a:xfrm>
            <a:off x="4719639" y="3141663"/>
            <a:ext cx="490537" cy="0"/>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56369" name="Line 117"/>
          <p:cNvSpPr>
            <a:spLocks noChangeShapeType="1"/>
          </p:cNvSpPr>
          <p:nvPr/>
        </p:nvSpPr>
        <p:spPr bwMode="auto">
          <a:xfrm>
            <a:off x="4068764" y="6197601"/>
            <a:ext cx="180975" cy="1809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70" name="Line 118"/>
          <p:cNvSpPr>
            <a:spLocks noChangeShapeType="1"/>
          </p:cNvSpPr>
          <p:nvPr/>
        </p:nvSpPr>
        <p:spPr bwMode="auto">
          <a:xfrm flipH="1">
            <a:off x="2724151" y="3667125"/>
            <a:ext cx="981075" cy="0"/>
          </a:xfrm>
          <a:prstGeom prst="line">
            <a:avLst/>
          </a:prstGeom>
          <a:noFill/>
          <a:ln w="63500">
            <a:solidFill>
              <a:schemeClr val="bg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6371" name="Text Box 161"/>
          <p:cNvSpPr txBox="1">
            <a:spLocks noChangeArrowheads="1"/>
          </p:cNvSpPr>
          <p:nvPr/>
        </p:nvSpPr>
        <p:spPr bwMode="auto">
          <a:xfrm>
            <a:off x="4025901" y="2740025"/>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4" name="TextBox 3"/>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cs typeface="Arial" charset="0"/>
              </a:rPr>
              <a:t>DIRECT ANALYSIS</a:t>
            </a:r>
            <a:endParaRPr lang="en-US" b="1">
              <a:solidFill>
                <a:schemeClr val="bg1"/>
              </a:solidFill>
              <a:cs typeface="Arial" charset="0"/>
            </a:endParaRPr>
          </a:p>
        </p:txBody>
      </p:sp>
      <p:sp>
        <p:nvSpPr>
          <p:cNvPr id="3" name="Slide Number Placeholder 2"/>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900E546C-9CF8-4A33-8628-536357692E1B}" type="slidenum">
              <a:rPr lang="en-US" altLang="en-US" sz="1200">
                <a:solidFill>
                  <a:srgbClr val="BCBCBC"/>
                </a:solidFill>
              </a:rPr>
              <a:pPr eaLnBrk="1" hangingPunct="1"/>
              <a:t>55</a:t>
            </a:fld>
            <a:endParaRPr lang="en-US" altLang="en-US" sz="1200">
              <a:solidFill>
                <a:srgbClr val="BCBCBC"/>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29" name="TextBox 28"/>
          <p:cNvSpPr txBox="1"/>
          <p:nvPr/>
        </p:nvSpPr>
        <p:spPr>
          <a:xfrm>
            <a:off x="2028825" y="88809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
        <p:nvSpPr>
          <p:cNvPr id="5" name="TextBox 4"/>
          <p:cNvSpPr txBox="1"/>
          <p:nvPr/>
        </p:nvSpPr>
        <p:spPr>
          <a:xfrm>
            <a:off x="3111500" y="2163118"/>
            <a:ext cx="5310188"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a:solidFill>
                  <a:schemeClr val="bg1"/>
                </a:solidFill>
                <a:cs typeface="Arial" charset="0"/>
              </a:rPr>
              <a:t>Analysis of entire structure interaction.</a:t>
            </a:r>
          </a:p>
        </p:txBody>
      </p:sp>
      <p:sp>
        <p:nvSpPr>
          <p:cNvPr id="6" name="TextBox 5"/>
          <p:cNvSpPr txBox="1"/>
          <p:nvPr/>
        </p:nvSpPr>
        <p:spPr>
          <a:xfrm>
            <a:off x="3890964" y="3003551"/>
            <a:ext cx="4530725" cy="4603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dirty="0">
                <a:solidFill>
                  <a:schemeClr val="bg1"/>
                </a:solidFill>
                <a:cs typeface="Arial" charset="0"/>
              </a:rPr>
              <a:t>Additional lateral “Notional” loads.</a:t>
            </a:r>
          </a:p>
        </p:txBody>
      </p:sp>
      <p:sp>
        <p:nvSpPr>
          <p:cNvPr id="8" name="TextBox 7"/>
          <p:cNvSpPr txBox="1"/>
          <p:nvPr/>
        </p:nvSpPr>
        <p:spPr>
          <a:xfrm>
            <a:off x="5376864" y="4739631"/>
            <a:ext cx="328612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a:solidFill>
                  <a:schemeClr val="bg1"/>
                </a:solidFill>
                <a:cs typeface="Arial" charset="0"/>
              </a:rPr>
              <a:t>No </a:t>
            </a:r>
            <a:r>
              <a:rPr lang="en-US" i="1">
                <a:solidFill>
                  <a:schemeClr val="bg1"/>
                </a:solidFill>
                <a:cs typeface="Arial" charset="0"/>
              </a:rPr>
              <a:t>K</a:t>
            </a:r>
            <a:r>
              <a:rPr lang="en-US">
                <a:solidFill>
                  <a:schemeClr val="bg1"/>
                </a:solidFill>
                <a:cs typeface="Arial" charset="0"/>
              </a:rPr>
              <a:t> values required.</a:t>
            </a:r>
          </a:p>
        </p:txBody>
      </p:sp>
      <p:sp>
        <p:nvSpPr>
          <p:cNvPr id="9" name="TextBox 8"/>
          <p:cNvSpPr txBox="1"/>
          <p:nvPr/>
        </p:nvSpPr>
        <p:spPr>
          <a:xfrm>
            <a:off x="4597400" y="3820468"/>
            <a:ext cx="442595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a:solidFill>
                  <a:schemeClr val="bg1"/>
                </a:solidFill>
                <a:cs typeface="Arial" charset="0"/>
              </a:rPr>
              <a:t>Reduced stiffness of structure.</a:t>
            </a:r>
          </a:p>
        </p:txBody>
      </p:sp>
      <p:sp>
        <p:nvSpPr>
          <p:cNvPr id="10" name="Slide Number Placeholder 9"/>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C631B5C3-384A-4E95-BA91-C126B83E914E}" type="slidenum">
              <a:rPr lang="en-US" altLang="en-US" sz="1200">
                <a:solidFill>
                  <a:srgbClr val="BCBCBC"/>
                </a:solidFill>
              </a:rPr>
              <a:pPr eaLnBrk="1" hangingPunct="1"/>
              <a:t>56</a:t>
            </a:fld>
            <a:endParaRPr lang="en-US" altLang="en-US" sz="1200">
              <a:solidFill>
                <a:srgbClr val="BCBCBC"/>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59396"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59397"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7" name="TextBox 26"/>
          <p:cNvSpPr txBox="1"/>
          <p:nvPr/>
        </p:nvSpPr>
        <p:spPr>
          <a:xfrm>
            <a:off x="2538414" y="1661468"/>
            <a:ext cx="5310187" cy="461665"/>
          </a:xfrm>
          <a:prstGeom prst="rect">
            <a:avLst/>
          </a:prstGeom>
          <a:solidFill>
            <a:schemeClr val="tx1">
              <a:lumMod val="95000"/>
            </a:schemeClr>
          </a:solidFill>
          <a:ln w="38100" cap="flat">
            <a:solidFill>
              <a:schemeClr val="bg1"/>
            </a:solidFill>
            <a:bevel/>
          </a:ln>
        </p:spPr>
        <p:txBody>
          <a:bodyPr anchor="ctr" anchorCtr="1">
            <a:spAutoFit/>
          </a:bodyPr>
          <a:lstStyle/>
          <a:p>
            <a:pPr algn="ctr" eaLnBrk="0" hangingPunct="0">
              <a:defRPr/>
            </a:pPr>
            <a:r>
              <a:rPr lang="en-US" dirty="0">
                <a:solidFill>
                  <a:schemeClr val="bg1"/>
                </a:solidFill>
                <a:cs typeface="+mn-cs"/>
              </a:rPr>
              <a:t>Initially consider a “traditional” analysis</a:t>
            </a:r>
          </a:p>
        </p:txBody>
      </p:sp>
      <p:sp>
        <p:nvSpPr>
          <p:cNvPr id="21" name="Slide Number Placeholder 20"/>
          <p:cNvSpPr txBox="1">
            <a:spLocks noGrp="1"/>
          </p:cNvSpPr>
          <p:nvPr/>
        </p:nvSpPr>
        <p:spPr>
          <a:xfrm>
            <a:off x="10947400" y="62341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993FA4B7-3F4F-493E-84E9-D1B4BA8A5C95}" type="slidenum">
              <a:rPr lang="en-US" altLang="en-US" sz="1200">
                <a:solidFill>
                  <a:srgbClr val="BCBCBC"/>
                </a:solidFill>
              </a:rPr>
              <a:pPr algn="r" eaLnBrk="1" hangingPunct="1"/>
              <a:t>57</a:t>
            </a:fld>
            <a:endParaRPr lang="en-US" altLang="en-US" sz="1200" dirty="0">
              <a:solidFill>
                <a:srgbClr val="BCBCBC"/>
              </a:solidFill>
            </a:endParaRPr>
          </a:p>
        </p:txBody>
      </p:sp>
      <p:sp>
        <p:nvSpPr>
          <p:cNvPr id="59400" name="Freeform 25"/>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60420"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60421"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7" name="TextBox 26"/>
          <p:cNvSpPr txBox="1"/>
          <p:nvPr/>
        </p:nvSpPr>
        <p:spPr>
          <a:xfrm>
            <a:off x="2538414" y="1661468"/>
            <a:ext cx="5310187" cy="461665"/>
          </a:xfrm>
          <a:prstGeom prst="rect">
            <a:avLst/>
          </a:prstGeom>
          <a:solidFill>
            <a:schemeClr val="tx1">
              <a:lumMod val="95000"/>
            </a:schemeClr>
          </a:solidFill>
          <a:ln w="38100" cap="flat">
            <a:solidFill>
              <a:schemeClr val="bg1"/>
            </a:solidFill>
            <a:bevel/>
          </a:ln>
        </p:spPr>
        <p:txBody>
          <a:bodyPr anchor="ctr" anchorCtr="1">
            <a:spAutoFit/>
          </a:bodyPr>
          <a:lstStyle/>
          <a:p>
            <a:pPr algn="ctr" eaLnBrk="0" hangingPunct="0">
              <a:defRPr/>
            </a:pPr>
            <a:r>
              <a:rPr lang="en-US" dirty="0">
                <a:solidFill>
                  <a:schemeClr val="bg1"/>
                </a:solidFill>
                <a:cs typeface="+mn-cs"/>
              </a:rPr>
              <a:t>Initially consider a “traditional” analysis</a:t>
            </a:r>
          </a:p>
        </p:txBody>
      </p:sp>
      <p:sp>
        <p:nvSpPr>
          <p:cNvPr id="21" name="Slide Number Placeholder 20"/>
          <p:cNvSpPr txBox="1">
            <a:spLocks noGrp="1"/>
          </p:cNvSpPr>
          <p:nvPr/>
        </p:nvSpPr>
        <p:spPr>
          <a:xfrm>
            <a:off x="10905067" y="62341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9AA64C2E-809F-4662-98D7-3CE7FF7D57EA}" type="slidenum">
              <a:rPr lang="en-US" altLang="en-US" sz="1200">
                <a:solidFill>
                  <a:srgbClr val="BCBCBC"/>
                </a:solidFill>
              </a:rPr>
              <a:pPr algn="r" eaLnBrk="1" hangingPunct="1"/>
              <a:t>58</a:t>
            </a:fld>
            <a:endParaRPr lang="en-US" altLang="en-US" sz="1200" dirty="0">
              <a:solidFill>
                <a:srgbClr val="BCBCBC"/>
              </a:solidFill>
            </a:endParaRPr>
          </a:p>
        </p:txBody>
      </p:sp>
      <p:sp>
        <p:nvSpPr>
          <p:cNvPr id="60424" name="Freeform 9"/>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425" name="Text Box 42"/>
          <p:cNvSpPr txBox="1">
            <a:spLocks noChangeArrowheads="1"/>
          </p:cNvSpPr>
          <p:nvPr/>
        </p:nvSpPr>
        <p:spPr bwMode="auto">
          <a:xfrm>
            <a:off x="2974975" y="3414713"/>
            <a:ext cx="954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nKL</a:t>
            </a:r>
          </a:p>
        </p:txBody>
      </p:sp>
      <p:sp>
        <p:nvSpPr>
          <p:cNvPr id="60426" name="Text Box 42"/>
          <p:cNvSpPr txBox="1">
            <a:spLocks noChangeArrowheads="1"/>
          </p:cNvSpPr>
          <p:nvPr/>
        </p:nvSpPr>
        <p:spPr bwMode="auto">
          <a:xfrm>
            <a:off x="3211514" y="2551113"/>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y</a:t>
            </a:r>
          </a:p>
        </p:txBody>
      </p:sp>
      <p:sp>
        <p:nvSpPr>
          <p:cNvPr id="28" name="TextBox 27"/>
          <p:cNvSpPr txBox="1"/>
          <p:nvPr/>
        </p:nvSpPr>
        <p:spPr>
          <a:xfrm>
            <a:off x="6716714" y="2282825"/>
            <a:ext cx="3951287" cy="1225550"/>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Axial strength is defined as </a:t>
            </a:r>
            <a:r>
              <a:rPr lang="en-US" i="1">
                <a:solidFill>
                  <a:schemeClr val="bg1"/>
                </a:solidFill>
                <a:cs typeface="Arial" charset="0"/>
              </a:rPr>
              <a:t>P</a:t>
            </a:r>
            <a:r>
              <a:rPr lang="en-US" i="1" baseline="-25000">
                <a:solidFill>
                  <a:schemeClr val="bg1"/>
                </a:solidFill>
                <a:cs typeface="Arial" charset="0"/>
              </a:rPr>
              <a:t>nKL</a:t>
            </a:r>
            <a:r>
              <a:rPr lang="en-US">
                <a:solidFill>
                  <a:schemeClr val="bg1"/>
                </a:solidFill>
                <a:cs typeface="Arial" charset="0"/>
              </a:rPr>
              <a:t> which includes </a:t>
            </a:r>
            <a:r>
              <a:rPr lang="en-US" i="1">
                <a:solidFill>
                  <a:schemeClr val="bg1"/>
                </a:solidFill>
                <a:cs typeface="Arial" charset="0"/>
              </a:rPr>
              <a:t>K</a:t>
            </a:r>
            <a:r>
              <a:rPr lang="en-US">
                <a:solidFill>
                  <a:schemeClr val="bg1"/>
                </a:solidFill>
                <a:cs typeface="Arial" charset="0"/>
              </a:rPr>
              <a:t> factors (</a:t>
            </a:r>
            <a:r>
              <a:rPr lang="en-US" i="1">
                <a:solidFill>
                  <a:schemeClr val="bg1"/>
                </a:solidFill>
                <a:cs typeface="Arial" charset="0"/>
              </a:rPr>
              <a:t>P</a:t>
            </a:r>
            <a:r>
              <a:rPr lang="en-US" i="1" baseline="-25000">
                <a:solidFill>
                  <a:schemeClr val="bg1"/>
                </a:solidFill>
                <a:cs typeface="Arial" charset="0"/>
              </a:rPr>
              <a:t>y</a:t>
            </a:r>
            <a:r>
              <a:rPr lang="en-US">
                <a:solidFill>
                  <a:schemeClr val="bg1"/>
                </a:solidFill>
                <a:cs typeface="Arial" charset="0"/>
              </a:rPr>
              <a:t> indicates crushing).</a:t>
            </a:r>
            <a:endParaRPr lang="en-US" baseline="-25000">
              <a:solidFill>
                <a:schemeClr val="bg1"/>
              </a:solidFill>
              <a:cs typeface="Arial" charset="0"/>
            </a:endParaRPr>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61444"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61445"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7" name="TextBox 26"/>
          <p:cNvSpPr txBox="1"/>
          <p:nvPr/>
        </p:nvSpPr>
        <p:spPr>
          <a:xfrm>
            <a:off x="2538414" y="1661468"/>
            <a:ext cx="5310187" cy="461665"/>
          </a:xfrm>
          <a:prstGeom prst="rect">
            <a:avLst/>
          </a:prstGeom>
          <a:solidFill>
            <a:schemeClr val="tx1">
              <a:lumMod val="95000"/>
            </a:schemeClr>
          </a:solidFill>
          <a:ln w="38100" cap="flat">
            <a:solidFill>
              <a:schemeClr val="bg1"/>
            </a:solidFill>
            <a:bevel/>
          </a:ln>
        </p:spPr>
        <p:txBody>
          <a:bodyPr anchor="ctr" anchorCtr="1">
            <a:spAutoFit/>
          </a:bodyPr>
          <a:lstStyle/>
          <a:p>
            <a:pPr algn="ctr" eaLnBrk="0" hangingPunct="0">
              <a:defRPr/>
            </a:pPr>
            <a:r>
              <a:rPr lang="en-US" dirty="0">
                <a:solidFill>
                  <a:schemeClr val="bg1"/>
                </a:solidFill>
                <a:cs typeface="+mn-cs"/>
              </a:rPr>
              <a:t>Initially consider a “traditional” analysis</a:t>
            </a:r>
          </a:p>
        </p:txBody>
      </p:sp>
      <p:sp>
        <p:nvSpPr>
          <p:cNvPr id="21" name="Slide Number Placeholder 20"/>
          <p:cNvSpPr txBox="1">
            <a:spLocks noGrp="1"/>
          </p:cNvSpPr>
          <p:nvPr/>
        </p:nvSpPr>
        <p:spPr>
          <a:xfrm>
            <a:off x="10888134" y="6306609"/>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B683369C-0488-486B-B2E9-82161A075D7D}" type="slidenum">
              <a:rPr lang="en-US" altLang="en-US" sz="1200">
                <a:solidFill>
                  <a:srgbClr val="BCBCBC"/>
                </a:solidFill>
              </a:rPr>
              <a:pPr algn="r" eaLnBrk="1" hangingPunct="1"/>
              <a:t>59</a:t>
            </a:fld>
            <a:endParaRPr lang="en-US" altLang="en-US" sz="1200" dirty="0">
              <a:solidFill>
                <a:srgbClr val="BCBCBC"/>
              </a:solidFill>
            </a:endParaRPr>
          </a:p>
        </p:txBody>
      </p:sp>
      <p:sp>
        <p:nvSpPr>
          <p:cNvPr id="61448" name="Freeform 9"/>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49" name="Text Box 42"/>
          <p:cNvSpPr txBox="1">
            <a:spLocks noChangeArrowheads="1"/>
          </p:cNvSpPr>
          <p:nvPr/>
        </p:nvSpPr>
        <p:spPr bwMode="auto">
          <a:xfrm>
            <a:off x="2974975" y="3414713"/>
            <a:ext cx="954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nKL</a:t>
            </a:r>
          </a:p>
        </p:txBody>
      </p:sp>
      <p:sp>
        <p:nvSpPr>
          <p:cNvPr id="61450" name="Text Box 42"/>
          <p:cNvSpPr txBox="1">
            <a:spLocks noChangeArrowheads="1"/>
          </p:cNvSpPr>
          <p:nvPr/>
        </p:nvSpPr>
        <p:spPr bwMode="auto">
          <a:xfrm>
            <a:off x="3211514" y="2551113"/>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y</a:t>
            </a:r>
          </a:p>
        </p:txBody>
      </p:sp>
      <p:sp>
        <p:nvSpPr>
          <p:cNvPr id="28" name="TextBox 27"/>
          <p:cNvSpPr txBox="1"/>
          <p:nvPr/>
        </p:nvSpPr>
        <p:spPr>
          <a:xfrm>
            <a:off x="6716714" y="2282825"/>
            <a:ext cx="3951287" cy="1225550"/>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Axial strength is defined as </a:t>
            </a:r>
            <a:r>
              <a:rPr lang="en-US" i="1">
                <a:solidFill>
                  <a:schemeClr val="bg1"/>
                </a:solidFill>
                <a:cs typeface="Arial" charset="0"/>
              </a:rPr>
              <a:t>P</a:t>
            </a:r>
            <a:r>
              <a:rPr lang="en-US" i="1" baseline="-25000">
                <a:solidFill>
                  <a:schemeClr val="bg1"/>
                </a:solidFill>
                <a:cs typeface="Arial" charset="0"/>
              </a:rPr>
              <a:t>nKL</a:t>
            </a:r>
            <a:r>
              <a:rPr lang="en-US">
                <a:solidFill>
                  <a:schemeClr val="bg1"/>
                </a:solidFill>
                <a:cs typeface="Arial" charset="0"/>
              </a:rPr>
              <a:t> which includes </a:t>
            </a:r>
            <a:r>
              <a:rPr lang="en-US" i="1">
                <a:solidFill>
                  <a:schemeClr val="bg1"/>
                </a:solidFill>
                <a:cs typeface="Arial" charset="0"/>
              </a:rPr>
              <a:t>K</a:t>
            </a:r>
            <a:r>
              <a:rPr lang="en-US">
                <a:solidFill>
                  <a:schemeClr val="bg1"/>
                </a:solidFill>
                <a:cs typeface="Arial" charset="0"/>
              </a:rPr>
              <a:t> factors (</a:t>
            </a:r>
            <a:r>
              <a:rPr lang="en-US" i="1">
                <a:solidFill>
                  <a:schemeClr val="bg1"/>
                </a:solidFill>
                <a:cs typeface="Arial" charset="0"/>
              </a:rPr>
              <a:t>P</a:t>
            </a:r>
            <a:r>
              <a:rPr lang="en-US" i="1" baseline="-25000">
                <a:solidFill>
                  <a:schemeClr val="bg1"/>
                </a:solidFill>
                <a:cs typeface="Arial" charset="0"/>
              </a:rPr>
              <a:t>y</a:t>
            </a:r>
            <a:r>
              <a:rPr lang="en-US">
                <a:solidFill>
                  <a:schemeClr val="bg1"/>
                </a:solidFill>
                <a:cs typeface="Arial" charset="0"/>
              </a:rPr>
              <a:t> indicates crushing).</a:t>
            </a:r>
            <a:endParaRPr lang="en-US" baseline="-25000">
              <a:solidFill>
                <a:schemeClr val="bg1"/>
              </a:solidFill>
              <a:cs typeface="Arial" charset="0"/>
            </a:endParaRPr>
          </a:p>
        </p:txBody>
      </p:sp>
      <p:sp>
        <p:nvSpPr>
          <p:cNvPr id="31" name="TextBox 30"/>
          <p:cNvSpPr txBox="1"/>
          <p:nvPr/>
        </p:nvSpPr>
        <p:spPr>
          <a:xfrm>
            <a:off x="6716714" y="3768725"/>
            <a:ext cx="3951287" cy="1225550"/>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Bending Strength is defined as </a:t>
            </a:r>
            <a:r>
              <a:rPr lang="en-US" i="1">
                <a:solidFill>
                  <a:schemeClr val="bg1"/>
                </a:solidFill>
                <a:cs typeface="Arial" charset="0"/>
              </a:rPr>
              <a:t>M</a:t>
            </a:r>
            <a:r>
              <a:rPr lang="en-US" i="1" baseline="-25000">
                <a:solidFill>
                  <a:schemeClr val="bg1"/>
                </a:solidFill>
                <a:cs typeface="Arial" charset="0"/>
              </a:rPr>
              <a:t>n</a:t>
            </a:r>
            <a:r>
              <a:rPr lang="en-US">
                <a:solidFill>
                  <a:schemeClr val="bg1"/>
                </a:solidFill>
                <a:cs typeface="Arial" charset="0"/>
              </a:rPr>
              <a:t>, assumed here to be </a:t>
            </a:r>
            <a:r>
              <a:rPr lang="en-US" i="1">
                <a:solidFill>
                  <a:schemeClr val="bg1"/>
                </a:solidFill>
                <a:cs typeface="Arial" charset="0"/>
              </a:rPr>
              <a:t>M</a:t>
            </a:r>
            <a:r>
              <a:rPr lang="en-US" i="1" baseline="-25000">
                <a:solidFill>
                  <a:schemeClr val="bg1"/>
                </a:solidFill>
                <a:cs typeface="Arial" charset="0"/>
              </a:rPr>
              <a:t>p</a:t>
            </a:r>
            <a:r>
              <a:rPr lang="en-US">
                <a:solidFill>
                  <a:schemeClr val="bg1"/>
                </a:solidFill>
                <a:cs typeface="Arial" charset="0"/>
              </a:rPr>
              <a:t> for a laterally braced member.</a:t>
            </a:r>
            <a:endParaRPr lang="en-US" baseline="-25000">
              <a:solidFill>
                <a:schemeClr val="bg1"/>
              </a:solidFill>
              <a:cs typeface="Arial" charset="0"/>
            </a:endParaRPr>
          </a:p>
        </p:txBody>
      </p:sp>
      <p:sp>
        <p:nvSpPr>
          <p:cNvPr id="61453" name="Text Box 42"/>
          <p:cNvSpPr txBox="1">
            <a:spLocks noChangeArrowheads="1"/>
          </p:cNvSpPr>
          <p:nvPr/>
        </p:nvSpPr>
        <p:spPr bwMode="auto">
          <a:xfrm>
            <a:off x="6469064" y="5156200"/>
            <a:ext cx="638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p</a:t>
            </a:r>
          </a:p>
        </p:txBody>
      </p:sp>
      <p:sp>
        <p:nvSpPr>
          <p:cNvPr id="61454" name="Freeform 20"/>
          <p:cNvSpPr>
            <a:spLocks/>
          </p:cNvSpPr>
          <p:nvPr/>
        </p:nvSpPr>
        <p:spPr bwMode="auto">
          <a:xfrm>
            <a:off x="3695700" y="2809875"/>
            <a:ext cx="3048000" cy="2362200"/>
          </a:xfrm>
          <a:custGeom>
            <a:avLst/>
            <a:gdLst>
              <a:gd name="T0" fmla="*/ 0 w 1920"/>
              <a:gd name="T1" fmla="*/ 0 h 1488"/>
              <a:gd name="T2" fmla="*/ 2147483647 w 1920"/>
              <a:gd name="T3" fmla="*/ 2147483647 h 1488"/>
              <a:gd name="T4" fmla="*/ 2147483647 w 1920"/>
              <a:gd name="T5" fmla="*/ 2147483647 h 1488"/>
              <a:gd name="T6" fmla="*/ 0 60000 65536"/>
              <a:gd name="T7" fmla="*/ 0 60000 65536"/>
              <a:gd name="T8" fmla="*/ 0 60000 65536"/>
              <a:gd name="T9" fmla="*/ 0 w 1920"/>
              <a:gd name="T10" fmla="*/ 0 h 1488"/>
              <a:gd name="T11" fmla="*/ 1920 w 1920"/>
              <a:gd name="T12" fmla="*/ 1488 h 1488"/>
            </a:gdLst>
            <a:ahLst/>
            <a:cxnLst>
              <a:cxn ang="T6">
                <a:pos x="T0" y="T1"/>
              </a:cxn>
              <a:cxn ang="T7">
                <a:pos x="T2" y="T3"/>
              </a:cxn>
              <a:cxn ang="T8">
                <a:pos x="T4" y="T5"/>
              </a:cxn>
            </a:cxnLst>
            <a:rect l="T9" t="T10" r="T11" b="T12"/>
            <a:pathLst>
              <a:path w="1920" h="1488">
                <a:moveTo>
                  <a:pt x="0" y="0"/>
                </a:moveTo>
                <a:lnTo>
                  <a:pt x="1662" y="1092"/>
                </a:lnTo>
                <a:lnTo>
                  <a:pt x="1920" y="148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55" name="Freeform 21"/>
          <p:cNvSpPr>
            <a:spLocks/>
          </p:cNvSpPr>
          <p:nvPr/>
        </p:nvSpPr>
        <p:spPr bwMode="auto">
          <a:xfrm>
            <a:off x="3714750" y="3705226"/>
            <a:ext cx="3009900" cy="1457325"/>
          </a:xfrm>
          <a:custGeom>
            <a:avLst/>
            <a:gdLst>
              <a:gd name="T0" fmla="*/ 0 w 1890"/>
              <a:gd name="T1" fmla="*/ 0 h 918"/>
              <a:gd name="T2" fmla="*/ 2147483647 w 1890"/>
              <a:gd name="T3" fmla="*/ 1738907813 h 918"/>
              <a:gd name="T4" fmla="*/ 2147483647 w 1890"/>
              <a:gd name="T5" fmla="*/ 2147483647 h 918"/>
              <a:gd name="T6" fmla="*/ 0 60000 65536"/>
              <a:gd name="T7" fmla="*/ 0 60000 65536"/>
              <a:gd name="T8" fmla="*/ 0 60000 65536"/>
              <a:gd name="T9" fmla="*/ 0 w 1890"/>
              <a:gd name="T10" fmla="*/ 0 h 918"/>
              <a:gd name="T11" fmla="*/ 1890 w 1890"/>
              <a:gd name="T12" fmla="*/ 918 h 918"/>
            </a:gdLst>
            <a:ahLst/>
            <a:cxnLst>
              <a:cxn ang="T6">
                <a:pos x="T0" y="T1"/>
              </a:cxn>
              <a:cxn ang="T7">
                <a:pos x="T2" y="T3"/>
              </a:cxn>
              <a:cxn ang="T8">
                <a:pos x="T4" y="T5"/>
              </a:cxn>
            </a:cxnLst>
            <a:rect l="T9" t="T10" r="T11" b="T12"/>
            <a:pathLst>
              <a:path w="1890" h="918">
                <a:moveTo>
                  <a:pt x="0" y="0"/>
                </a:moveTo>
                <a:lnTo>
                  <a:pt x="1596" y="690"/>
                </a:lnTo>
                <a:lnTo>
                  <a:pt x="1890" y="918"/>
                </a:lnTo>
              </a:path>
            </a:pathLst>
          </a:custGeom>
          <a:noFill/>
          <a:ln w="1905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600" b="1">
                <a:solidFill>
                  <a:schemeClr val="bg1"/>
                </a:solidFill>
                <a:cs typeface="Arial" charset="0"/>
              </a:rPr>
              <a:t>Combination of multiple states of stress</a:t>
            </a:r>
            <a:r>
              <a:rPr lang="en-US" sz="3600">
                <a:solidFill>
                  <a:schemeClr val="bg1"/>
                </a:solidFill>
                <a:cs typeface="Arial" charset="0"/>
              </a:rPr>
              <a:t> </a:t>
            </a:r>
          </a:p>
        </p:txBody>
      </p:sp>
      <p:sp>
        <p:nvSpPr>
          <p:cNvPr id="72" name="TextBox 71"/>
          <p:cNvSpPr txBox="1"/>
          <p:nvPr/>
        </p:nvSpPr>
        <p:spPr>
          <a:xfrm>
            <a:off x="2611439" y="1692275"/>
            <a:ext cx="7064375" cy="1225550"/>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cs typeface="Arial" charset="0"/>
              </a:rPr>
              <a:t>Design provisions are simplified and rely on the inherent ductility of steel to redistribute stresses throughout the section.</a:t>
            </a:r>
          </a:p>
        </p:txBody>
      </p:sp>
      <p:sp>
        <p:nvSpPr>
          <p:cNvPr id="7" name="TextBox 6"/>
          <p:cNvSpPr txBox="1"/>
          <p:nvPr/>
        </p:nvSpPr>
        <p:spPr>
          <a:xfrm>
            <a:off x="2611439" y="3216275"/>
            <a:ext cx="7064375" cy="1225550"/>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cs typeface="Arial" charset="0"/>
              </a:rPr>
              <a:t>The basic principle for design is an interaction equation which combines axial and bending forces with shear  being checked independently.</a:t>
            </a:r>
          </a:p>
        </p:txBody>
      </p:sp>
      <p:sp>
        <p:nvSpPr>
          <p:cNvPr id="8" name="TextBox 7"/>
          <p:cNvSpPr txBox="1"/>
          <p:nvPr/>
        </p:nvSpPr>
        <p:spPr>
          <a:xfrm>
            <a:off x="2611439" y="4718050"/>
            <a:ext cx="7064375" cy="1568450"/>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dirty="0">
                <a:solidFill>
                  <a:schemeClr val="bg1"/>
                </a:solidFill>
              </a:rPr>
              <a:t>Modes of failure from all independent modes are analyzed independently of other modes and forces. This does not capture complete behavior, but is sufficiently accurate for design purposes.</a:t>
            </a:r>
          </a:p>
        </p:txBody>
      </p:sp>
      <p:sp>
        <p:nvSpPr>
          <p:cNvPr id="6" name="Slide Number Placeholder 5"/>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D7C2A0D3-A087-4773-BC9F-C44881A22899}" type="slidenum">
              <a:rPr lang="en-US" altLang="en-US" sz="1200">
                <a:solidFill>
                  <a:srgbClr val="BCBCBC"/>
                </a:solidFill>
              </a:rPr>
              <a:pPr eaLnBrk="1" hangingPunct="1"/>
              <a:t>6</a:t>
            </a:fld>
            <a:endParaRPr lang="en-US" altLang="en-US" sz="1200">
              <a:solidFill>
                <a:srgbClr val="BCBCBC"/>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62468"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62469"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1" name="Slide Number Placeholder 20"/>
          <p:cNvSpPr txBox="1">
            <a:spLocks noGrp="1"/>
          </p:cNvSpPr>
          <p:nvPr/>
        </p:nvSpPr>
        <p:spPr>
          <a:xfrm>
            <a:off x="10930467" y="6306609"/>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E326A800-6E16-4D35-ADE0-043903E2E1F3}" type="slidenum">
              <a:rPr lang="en-US" altLang="en-US" sz="1200">
                <a:solidFill>
                  <a:srgbClr val="BCBCBC"/>
                </a:solidFill>
              </a:rPr>
              <a:pPr algn="r" eaLnBrk="1" hangingPunct="1"/>
              <a:t>60</a:t>
            </a:fld>
            <a:endParaRPr lang="en-US" altLang="en-US" sz="1200" dirty="0">
              <a:solidFill>
                <a:srgbClr val="BCBCBC"/>
              </a:solidFill>
            </a:endParaRPr>
          </a:p>
        </p:txBody>
      </p:sp>
      <p:sp>
        <p:nvSpPr>
          <p:cNvPr id="62471" name="Freeform 9"/>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472" name="Text Box 42"/>
          <p:cNvSpPr txBox="1">
            <a:spLocks noChangeArrowheads="1"/>
          </p:cNvSpPr>
          <p:nvPr/>
        </p:nvSpPr>
        <p:spPr bwMode="auto">
          <a:xfrm>
            <a:off x="2974975" y="3414713"/>
            <a:ext cx="954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nKL</a:t>
            </a:r>
          </a:p>
        </p:txBody>
      </p:sp>
      <p:sp>
        <p:nvSpPr>
          <p:cNvPr id="62473" name="Text Box 42"/>
          <p:cNvSpPr txBox="1">
            <a:spLocks noChangeArrowheads="1"/>
          </p:cNvSpPr>
          <p:nvPr/>
        </p:nvSpPr>
        <p:spPr bwMode="auto">
          <a:xfrm>
            <a:off x="3211514" y="2551113"/>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y</a:t>
            </a:r>
          </a:p>
        </p:txBody>
      </p:sp>
      <p:sp>
        <p:nvSpPr>
          <p:cNvPr id="62474" name="Text Box 42"/>
          <p:cNvSpPr txBox="1">
            <a:spLocks noChangeArrowheads="1"/>
          </p:cNvSpPr>
          <p:nvPr/>
        </p:nvSpPr>
        <p:spPr bwMode="auto">
          <a:xfrm>
            <a:off x="6469064" y="5156200"/>
            <a:ext cx="638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p</a:t>
            </a:r>
          </a:p>
        </p:txBody>
      </p:sp>
      <p:sp>
        <p:nvSpPr>
          <p:cNvPr id="62475" name="Freeform 16"/>
          <p:cNvSpPr>
            <a:spLocks/>
          </p:cNvSpPr>
          <p:nvPr/>
        </p:nvSpPr>
        <p:spPr bwMode="auto">
          <a:xfrm>
            <a:off x="3695700" y="2809875"/>
            <a:ext cx="3048000" cy="2362200"/>
          </a:xfrm>
          <a:custGeom>
            <a:avLst/>
            <a:gdLst>
              <a:gd name="T0" fmla="*/ 0 w 1920"/>
              <a:gd name="T1" fmla="*/ 0 h 1488"/>
              <a:gd name="T2" fmla="*/ 2147483647 w 1920"/>
              <a:gd name="T3" fmla="*/ 2147483647 h 1488"/>
              <a:gd name="T4" fmla="*/ 2147483647 w 1920"/>
              <a:gd name="T5" fmla="*/ 2147483647 h 1488"/>
              <a:gd name="T6" fmla="*/ 0 60000 65536"/>
              <a:gd name="T7" fmla="*/ 0 60000 65536"/>
              <a:gd name="T8" fmla="*/ 0 60000 65536"/>
              <a:gd name="T9" fmla="*/ 0 w 1920"/>
              <a:gd name="T10" fmla="*/ 0 h 1488"/>
              <a:gd name="T11" fmla="*/ 1920 w 1920"/>
              <a:gd name="T12" fmla="*/ 1488 h 1488"/>
            </a:gdLst>
            <a:ahLst/>
            <a:cxnLst>
              <a:cxn ang="T6">
                <a:pos x="T0" y="T1"/>
              </a:cxn>
              <a:cxn ang="T7">
                <a:pos x="T2" y="T3"/>
              </a:cxn>
              <a:cxn ang="T8">
                <a:pos x="T4" y="T5"/>
              </a:cxn>
            </a:cxnLst>
            <a:rect l="T9" t="T10" r="T11" b="T12"/>
            <a:pathLst>
              <a:path w="1920" h="1488">
                <a:moveTo>
                  <a:pt x="0" y="0"/>
                </a:moveTo>
                <a:lnTo>
                  <a:pt x="1662" y="1092"/>
                </a:lnTo>
                <a:lnTo>
                  <a:pt x="1920" y="148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476" name="Text Box 42"/>
          <p:cNvSpPr txBox="1">
            <a:spLocks noChangeArrowheads="1"/>
          </p:cNvSpPr>
          <p:nvPr/>
        </p:nvSpPr>
        <p:spPr bwMode="auto">
          <a:xfrm>
            <a:off x="3276600" y="3894139"/>
            <a:ext cx="636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u</a:t>
            </a:r>
          </a:p>
        </p:txBody>
      </p:sp>
      <p:sp>
        <p:nvSpPr>
          <p:cNvPr id="62477" name="Text Box 42"/>
          <p:cNvSpPr txBox="1">
            <a:spLocks noChangeArrowheads="1"/>
          </p:cNvSpPr>
          <p:nvPr/>
        </p:nvSpPr>
        <p:spPr bwMode="auto">
          <a:xfrm>
            <a:off x="4416425" y="5178426"/>
            <a:ext cx="636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u</a:t>
            </a:r>
          </a:p>
        </p:txBody>
      </p:sp>
      <p:sp>
        <p:nvSpPr>
          <p:cNvPr id="30" name="Freeform 29"/>
          <p:cNvSpPr/>
          <p:nvPr/>
        </p:nvSpPr>
        <p:spPr>
          <a:xfrm>
            <a:off x="3730625" y="3513139"/>
            <a:ext cx="2089150" cy="1654175"/>
          </a:xfrm>
          <a:custGeom>
            <a:avLst/>
            <a:gdLst>
              <a:gd name="connsiteX0" fmla="*/ 0 w 2090058"/>
              <a:gd name="connsiteY0" fmla="*/ 1654629 h 1654629"/>
              <a:gd name="connsiteX1" fmla="*/ 580572 w 2090058"/>
              <a:gd name="connsiteY1" fmla="*/ 986971 h 1654629"/>
              <a:gd name="connsiteX2" fmla="*/ 1219200 w 2090058"/>
              <a:gd name="connsiteY2" fmla="*/ 406400 h 1654629"/>
              <a:gd name="connsiteX3" fmla="*/ 2090058 w 2090058"/>
              <a:gd name="connsiteY3" fmla="*/ 0 h 1654629"/>
            </a:gdLst>
            <a:ahLst/>
            <a:cxnLst>
              <a:cxn ang="0">
                <a:pos x="connsiteX0" y="connsiteY0"/>
              </a:cxn>
              <a:cxn ang="0">
                <a:pos x="connsiteX1" y="connsiteY1"/>
              </a:cxn>
              <a:cxn ang="0">
                <a:pos x="connsiteX2" y="connsiteY2"/>
              </a:cxn>
              <a:cxn ang="0">
                <a:pos x="connsiteX3" y="connsiteY3"/>
              </a:cxn>
            </a:cxnLst>
            <a:rect l="l" t="t" r="r" b="b"/>
            <a:pathLst>
              <a:path w="2090058" h="1654629">
                <a:moveTo>
                  <a:pt x="0" y="1654629"/>
                </a:moveTo>
                <a:cubicBezTo>
                  <a:pt x="188686" y="1424819"/>
                  <a:pt x="377372" y="1195009"/>
                  <a:pt x="580572" y="986971"/>
                </a:cubicBezTo>
                <a:cubicBezTo>
                  <a:pt x="783772" y="778933"/>
                  <a:pt x="967619" y="570895"/>
                  <a:pt x="1219200" y="406400"/>
                </a:cubicBezTo>
                <a:cubicBezTo>
                  <a:pt x="1470781" y="241905"/>
                  <a:pt x="1780419" y="120952"/>
                  <a:pt x="2090058" y="0"/>
                </a:cubicBezTo>
              </a:path>
            </a:pathLst>
          </a:custGeom>
          <a:ln w="508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62479" name="Straight Connector 36"/>
          <p:cNvCxnSpPr>
            <a:cxnSpLocks noChangeShapeType="1"/>
          </p:cNvCxnSpPr>
          <p:nvPr/>
        </p:nvCxnSpPr>
        <p:spPr bwMode="auto">
          <a:xfrm>
            <a:off x="3730625" y="4122739"/>
            <a:ext cx="2859088" cy="1587"/>
          </a:xfrm>
          <a:prstGeom prst="line">
            <a:avLst/>
          </a:prstGeom>
          <a:noFill/>
          <a:ln w="12700" algn="ctr">
            <a:solidFill>
              <a:schemeClr val="bg1"/>
            </a:solidFill>
            <a:prstDash val="dash"/>
            <a:round/>
            <a:headEnd/>
            <a:tailEnd/>
          </a:ln>
          <a:extLst>
            <a:ext uri="{909E8E84-426E-40DD-AFC4-6F175D3DCCD1}">
              <a14:hiddenFill xmlns:a14="http://schemas.microsoft.com/office/drawing/2010/main">
                <a:noFill/>
              </a14:hiddenFill>
            </a:ext>
          </a:extLst>
        </p:spPr>
      </p:cxnSp>
      <p:cxnSp>
        <p:nvCxnSpPr>
          <p:cNvPr id="62480" name="Straight Connector 37"/>
          <p:cNvCxnSpPr>
            <a:cxnSpLocks noChangeShapeType="1"/>
          </p:cNvCxnSpPr>
          <p:nvPr/>
        </p:nvCxnSpPr>
        <p:spPr bwMode="auto">
          <a:xfrm rot="5400000" flipH="1" flipV="1">
            <a:off x="4083844" y="4550569"/>
            <a:ext cx="1206500" cy="1588"/>
          </a:xfrm>
          <a:prstGeom prst="line">
            <a:avLst/>
          </a:prstGeom>
          <a:noFill/>
          <a:ln w="12700" algn="ctr">
            <a:solidFill>
              <a:schemeClr val="bg1"/>
            </a:solidFill>
            <a:prstDash val="dash"/>
            <a:round/>
            <a:headEnd/>
            <a:tailEnd/>
          </a:ln>
          <a:extLst>
            <a:ext uri="{909E8E84-426E-40DD-AFC4-6F175D3DCCD1}">
              <a14:hiddenFill xmlns:a14="http://schemas.microsoft.com/office/drawing/2010/main">
                <a:noFill/>
              </a14:hiddenFill>
            </a:ext>
          </a:extLst>
        </p:spPr>
      </p:cxnSp>
      <p:sp>
        <p:nvSpPr>
          <p:cNvPr id="62481" name="Text Box 56"/>
          <p:cNvSpPr txBox="1">
            <a:spLocks noChangeArrowheads="1"/>
          </p:cNvSpPr>
          <p:nvPr/>
        </p:nvSpPr>
        <p:spPr bwMode="auto">
          <a:xfrm>
            <a:off x="6307138" y="1684338"/>
            <a:ext cx="38528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Elastic 2</a:t>
            </a:r>
            <a:r>
              <a:rPr lang="en-US" altLang="en-US" baseline="30000">
                <a:solidFill>
                  <a:schemeClr val="bg1"/>
                </a:solidFill>
              </a:rPr>
              <a:t>nd</a:t>
            </a:r>
            <a:r>
              <a:rPr lang="en-US" altLang="en-US">
                <a:solidFill>
                  <a:schemeClr val="bg1"/>
                </a:solidFill>
              </a:rPr>
              <a:t> Order</a:t>
            </a:r>
          </a:p>
        </p:txBody>
      </p:sp>
      <p:cxnSp>
        <p:nvCxnSpPr>
          <p:cNvPr id="46" name="Straight Connector 45"/>
          <p:cNvCxnSpPr/>
          <p:nvPr/>
        </p:nvCxnSpPr>
        <p:spPr>
          <a:xfrm>
            <a:off x="6022975" y="1916114"/>
            <a:ext cx="363538" cy="1587"/>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524001" y="1354138"/>
            <a:ext cx="4340225" cy="1225550"/>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dirty="0">
                <a:solidFill>
                  <a:schemeClr val="bg1"/>
                </a:solidFill>
                <a:cs typeface="Arial" charset="0"/>
              </a:rPr>
              <a:t>Traditional design accounts for interaction by calibrating the member design to column curves.  </a:t>
            </a:r>
          </a:p>
        </p:txBody>
      </p:sp>
      <p:sp>
        <p:nvSpPr>
          <p:cNvPr id="62484" name="Freeform 25"/>
          <p:cNvSpPr>
            <a:spLocks/>
          </p:cNvSpPr>
          <p:nvPr/>
        </p:nvSpPr>
        <p:spPr bwMode="auto">
          <a:xfrm>
            <a:off x="3714750" y="3705226"/>
            <a:ext cx="3009900" cy="1457325"/>
          </a:xfrm>
          <a:custGeom>
            <a:avLst/>
            <a:gdLst>
              <a:gd name="T0" fmla="*/ 0 w 1890"/>
              <a:gd name="T1" fmla="*/ 0 h 918"/>
              <a:gd name="T2" fmla="*/ 2147483647 w 1890"/>
              <a:gd name="T3" fmla="*/ 1738907813 h 918"/>
              <a:gd name="T4" fmla="*/ 2147483647 w 1890"/>
              <a:gd name="T5" fmla="*/ 2147483647 h 918"/>
              <a:gd name="T6" fmla="*/ 0 60000 65536"/>
              <a:gd name="T7" fmla="*/ 0 60000 65536"/>
              <a:gd name="T8" fmla="*/ 0 60000 65536"/>
              <a:gd name="T9" fmla="*/ 0 w 1890"/>
              <a:gd name="T10" fmla="*/ 0 h 918"/>
              <a:gd name="T11" fmla="*/ 1890 w 1890"/>
              <a:gd name="T12" fmla="*/ 918 h 918"/>
            </a:gdLst>
            <a:ahLst/>
            <a:cxnLst>
              <a:cxn ang="T6">
                <a:pos x="T0" y="T1"/>
              </a:cxn>
              <a:cxn ang="T7">
                <a:pos x="T2" y="T3"/>
              </a:cxn>
              <a:cxn ang="T8">
                <a:pos x="T4" y="T5"/>
              </a:cxn>
            </a:cxnLst>
            <a:rect l="T9" t="T10" r="T11" b="T12"/>
            <a:pathLst>
              <a:path w="1890" h="918">
                <a:moveTo>
                  <a:pt x="0" y="0"/>
                </a:moveTo>
                <a:lnTo>
                  <a:pt x="1596" y="690"/>
                </a:lnTo>
                <a:lnTo>
                  <a:pt x="1890" y="918"/>
                </a:lnTo>
              </a:path>
            </a:pathLst>
          </a:custGeom>
          <a:noFill/>
          <a:ln w="1905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63492"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63493"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1" name="Slide Number Placeholder 20"/>
          <p:cNvSpPr txBox="1">
            <a:spLocks noGrp="1"/>
          </p:cNvSpPr>
          <p:nvPr/>
        </p:nvSpPr>
        <p:spPr>
          <a:xfrm>
            <a:off x="10934700" y="62849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DC0CAA0A-4437-4FEB-A346-A6B2676148DA}" type="slidenum">
              <a:rPr lang="en-US" altLang="en-US" sz="1200">
                <a:solidFill>
                  <a:srgbClr val="BCBCBC"/>
                </a:solidFill>
              </a:rPr>
              <a:pPr algn="r" eaLnBrk="1" hangingPunct="1"/>
              <a:t>61</a:t>
            </a:fld>
            <a:endParaRPr lang="en-US" altLang="en-US" sz="1200" dirty="0">
              <a:solidFill>
                <a:srgbClr val="BCBCBC"/>
              </a:solidFill>
            </a:endParaRPr>
          </a:p>
        </p:txBody>
      </p:sp>
      <p:sp>
        <p:nvSpPr>
          <p:cNvPr id="63495" name="Freeform 8"/>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496" name="Text Box 42"/>
          <p:cNvSpPr txBox="1">
            <a:spLocks noChangeArrowheads="1"/>
          </p:cNvSpPr>
          <p:nvPr/>
        </p:nvSpPr>
        <p:spPr bwMode="auto">
          <a:xfrm>
            <a:off x="2974975" y="3414713"/>
            <a:ext cx="954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nKL</a:t>
            </a:r>
          </a:p>
        </p:txBody>
      </p:sp>
      <p:sp>
        <p:nvSpPr>
          <p:cNvPr id="63497" name="Text Box 42"/>
          <p:cNvSpPr txBox="1">
            <a:spLocks noChangeArrowheads="1"/>
          </p:cNvSpPr>
          <p:nvPr/>
        </p:nvSpPr>
        <p:spPr bwMode="auto">
          <a:xfrm>
            <a:off x="3211514" y="2551113"/>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y</a:t>
            </a:r>
          </a:p>
        </p:txBody>
      </p:sp>
      <p:sp>
        <p:nvSpPr>
          <p:cNvPr id="63498" name="Text Box 42"/>
          <p:cNvSpPr txBox="1">
            <a:spLocks noChangeArrowheads="1"/>
          </p:cNvSpPr>
          <p:nvPr/>
        </p:nvSpPr>
        <p:spPr bwMode="auto">
          <a:xfrm>
            <a:off x="6469064" y="5156200"/>
            <a:ext cx="638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p</a:t>
            </a:r>
          </a:p>
        </p:txBody>
      </p:sp>
      <p:sp>
        <p:nvSpPr>
          <p:cNvPr id="63499" name="Freeform 13"/>
          <p:cNvSpPr>
            <a:spLocks/>
          </p:cNvSpPr>
          <p:nvPr/>
        </p:nvSpPr>
        <p:spPr bwMode="auto">
          <a:xfrm>
            <a:off x="3695700" y="2809875"/>
            <a:ext cx="3048000" cy="2362200"/>
          </a:xfrm>
          <a:custGeom>
            <a:avLst/>
            <a:gdLst>
              <a:gd name="T0" fmla="*/ 0 w 1920"/>
              <a:gd name="T1" fmla="*/ 0 h 1488"/>
              <a:gd name="T2" fmla="*/ 2147483647 w 1920"/>
              <a:gd name="T3" fmla="*/ 2147483647 h 1488"/>
              <a:gd name="T4" fmla="*/ 2147483647 w 1920"/>
              <a:gd name="T5" fmla="*/ 2147483647 h 1488"/>
              <a:gd name="T6" fmla="*/ 0 60000 65536"/>
              <a:gd name="T7" fmla="*/ 0 60000 65536"/>
              <a:gd name="T8" fmla="*/ 0 60000 65536"/>
              <a:gd name="T9" fmla="*/ 0 w 1920"/>
              <a:gd name="T10" fmla="*/ 0 h 1488"/>
              <a:gd name="T11" fmla="*/ 1920 w 1920"/>
              <a:gd name="T12" fmla="*/ 1488 h 1488"/>
            </a:gdLst>
            <a:ahLst/>
            <a:cxnLst>
              <a:cxn ang="T6">
                <a:pos x="T0" y="T1"/>
              </a:cxn>
              <a:cxn ang="T7">
                <a:pos x="T2" y="T3"/>
              </a:cxn>
              <a:cxn ang="T8">
                <a:pos x="T4" y="T5"/>
              </a:cxn>
            </a:cxnLst>
            <a:rect l="T9" t="T10" r="T11" b="T12"/>
            <a:pathLst>
              <a:path w="1920" h="1488">
                <a:moveTo>
                  <a:pt x="0" y="0"/>
                </a:moveTo>
                <a:lnTo>
                  <a:pt x="1662" y="1092"/>
                </a:lnTo>
                <a:lnTo>
                  <a:pt x="1920" y="148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00" name="Text Box 42"/>
          <p:cNvSpPr txBox="1">
            <a:spLocks noChangeArrowheads="1"/>
          </p:cNvSpPr>
          <p:nvPr/>
        </p:nvSpPr>
        <p:spPr bwMode="auto">
          <a:xfrm>
            <a:off x="3276600" y="3894139"/>
            <a:ext cx="636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u</a:t>
            </a:r>
          </a:p>
        </p:txBody>
      </p:sp>
      <p:sp>
        <p:nvSpPr>
          <p:cNvPr id="63501" name="Text Box 42"/>
          <p:cNvSpPr txBox="1">
            <a:spLocks noChangeArrowheads="1"/>
          </p:cNvSpPr>
          <p:nvPr/>
        </p:nvSpPr>
        <p:spPr bwMode="auto">
          <a:xfrm>
            <a:off x="4416425" y="5178426"/>
            <a:ext cx="636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u</a:t>
            </a:r>
          </a:p>
        </p:txBody>
      </p:sp>
      <p:sp>
        <p:nvSpPr>
          <p:cNvPr id="30" name="Freeform 29"/>
          <p:cNvSpPr/>
          <p:nvPr/>
        </p:nvSpPr>
        <p:spPr>
          <a:xfrm>
            <a:off x="3730625" y="3513139"/>
            <a:ext cx="2089150" cy="1654175"/>
          </a:xfrm>
          <a:custGeom>
            <a:avLst/>
            <a:gdLst>
              <a:gd name="connsiteX0" fmla="*/ 0 w 2090058"/>
              <a:gd name="connsiteY0" fmla="*/ 1654629 h 1654629"/>
              <a:gd name="connsiteX1" fmla="*/ 580572 w 2090058"/>
              <a:gd name="connsiteY1" fmla="*/ 986971 h 1654629"/>
              <a:gd name="connsiteX2" fmla="*/ 1219200 w 2090058"/>
              <a:gd name="connsiteY2" fmla="*/ 406400 h 1654629"/>
              <a:gd name="connsiteX3" fmla="*/ 2090058 w 2090058"/>
              <a:gd name="connsiteY3" fmla="*/ 0 h 1654629"/>
            </a:gdLst>
            <a:ahLst/>
            <a:cxnLst>
              <a:cxn ang="0">
                <a:pos x="connsiteX0" y="connsiteY0"/>
              </a:cxn>
              <a:cxn ang="0">
                <a:pos x="connsiteX1" y="connsiteY1"/>
              </a:cxn>
              <a:cxn ang="0">
                <a:pos x="connsiteX2" y="connsiteY2"/>
              </a:cxn>
              <a:cxn ang="0">
                <a:pos x="connsiteX3" y="connsiteY3"/>
              </a:cxn>
            </a:cxnLst>
            <a:rect l="l" t="t" r="r" b="b"/>
            <a:pathLst>
              <a:path w="2090058" h="1654629">
                <a:moveTo>
                  <a:pt x="0" y="1654629"/>
                </a:moveTo>
                <a:cubicBezTo>
                  <a:pt x="188686" y="1424819"/>
                  <a:pt x="377372" y="1195009"/>
                  <a:pt x="580572" y="986971"/>
                </a:cubicBezTo>
                <a:cubicBezTo>
                  <a:pt x="783772" y="778933"/>
                  <a:pt x="967619" y="570895"/>
                  <a:pt x="1219200" y="406400"/>
                </a:cubicBezTo>
                <a:cubicBezTo>
                  <a:pt x="1470781" y="241905"/>
                  <a:pt x="1780419" y="120952"/>
                  <a:pt x="2090058" y="0"/>
                </a:cubicBezTo>
              </a:path>
            </a:pathLst>
          </a:custGeom>
          <a:ln w="508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63503" name="Text Box 56"/>
          <p:cNvSpPr txBox="1">
            <a:spLocks noChangeArrowheads="1"/>
          </p:cNvSpPr>
          <p:nvPr/>
        </p:nvSpPr>
        <p:spPr bwMode="auto">
          <a:xfrm>
            <a:off x="6307138" y="1684338"/>
            <a:ext cx="38528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Elastic 2</a:t>
            </a:r>
            <a:r>
              <a:rPr lang="en-US" altLang="en-US" baseline="30000">
                <a:solidFill>
                  <a:schemeClr val="bg1"/>
                </a:solidFill>
              </a:rPr>
              <a:t>nd</a:t>
            </a:r>
            <a:r>
              <a:rPr lang="en-US" altLang="en-US">
                <a:solidFill>
                  <a:schemeClr val="bg1"/>
                </a:solidFill>
              </a:rPr>
              <a:t> Order</a:t>
            </a:r>
          </a:p>
        </p:txBody>
      </p:sp>
      <p:cxnSp>
        <p:nvCxnSpPr>
          <p:cNvPr id="46" name="Straight Connector 45"/>
          <p:cNvCxnSpPr/>
          <p:nvPr/>
        </p:nvCxnSpPr>
        <p:spPr>
          <a:xfrm>
            <a:off x="6022975" y="1916114"/>
            <a:ext cx="363538" cy="1587"/>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524001" y="1354138"/>
            <a:ext cx="4340225" cy="1225550"/>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dirty="0">
                <a:solidFill>
                  <a:schemeClr val="bg1"/>
                </a:solidFill>
                <a:cs typeface="Arial" charset="0"/>
              </a:rPr>
              <a:t>Traditional design accounts for interaction by calibrating the member design to column curves.  </a:t>
            </a:r>
          </a:p>
        </p:txBody>
      </p:sp>
      <p:sp>
        <p:nvSpPr>
          <p:cNvPr id="63506" name="Text Box 57"/>
          <p:cNvSpPr txBox="1">
            <a:spLocks noChangeArrowheads="1"/>
          </p:cNvSpPr>
          <p:nvPr/>
        </p:nvSpPr>
        <p:spPr bwMode="auto">
          <a:xfrm>
            <a:off x="6375400" y="2932114"/>
            <a:ext cx="2819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Actual Response</a:t>
            </a:r>
          </a:p>
        </p:txBody>
      </p:sp>
      <p:cxnSp>
        <p:nvCxnSpPr>
          <p:cNvPr id="63507" name="Straight Connector 46"/>
          <p:cNvCxnSpPr>
            <a:cxnSpLocks noChangeShapeType="1"/>
          </p:cNvCxnSpPr>
          <p:nvPr/>
        </p:nvCxnSpPr>
        <p:spPr bwMode="auto">
          <a:xfrm>
            <a:off x="5986464" y="3171825"/>
            <a:ext cx="363537" cy="1588"/>
          </a:xfrm>
          <a:prstGeom prst="line">
            <a:avLst/>
          </a:prstGeom>
          <a:noFill/>
          <a:ln w="28575" algn="ctr">
            <a:solidFill>
              <a:srgbClr val="E63F04"/>
            </a:solidFill>
            <a:round/>
            <a:headEnd/>
            <a:tailEnd/>
          </a:ln>
          <a:extLst>
            <a:ext uri="{909E8E84-426E-40DD-AFC4-6F175D3DCCD1}">
              <a14:hiddenFill xmlns:a14="http://schemas.microsoft.com/office/drawing/2010/main">
                <a:noFill/>
              </a14:hiddenFill>
            </a:ext>
          </a:extLst>
        </p:spPr>
      </p:cxnSp>
      <p:sp>
        <p:nvSpPr>
          <p:cNvPr id="29" name="TextBox 28"/>
          <p:cNvSpPr txBox="1"/>
          <p:nvPr/>
        </p:nvSpPr>
        <p:spPr>
          <a:xfrm>
            <a:off x="7010400" y="3416301"/>
            <a:ext cx="3657600" cy="3051175"/>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Actual response produces a higher internal moment in the member. This is accounted for in calibrating the member check, but does not get transferred into adjacent members and connections.  </a:t>
            </a:r>
          </a:p>
        </p:txBody>
      </p:sp>
      <p:sp>
        <p:nvSpPr>
          <p:cNvPr id="63509" name="Freeform 39"/>
          <p:cNvSpPr>
            <a:spLocks/>
          </p:cNvSpPr>
          <p:nvPr/>
        </p:nvSpPr>
        <p:spPr bwMode="auto">
          <a:xfrm>
            <a:off x="3730626" y="4094164"/>
            <a:ext cx="2162175" cy="1087437"/>
          </a:xfrm>
          <a:custGeom>
            <a:avLst/>
            <a:gdLst>
              <a:gd name="T0" fmla="*/ 0 w 2423886"/>
              <a:gd name="T1" fmla="*/ 1167588 h 1061962"/>
              <a:gd name="T2" fmla="*/ 275697 w 2423886"/>
              <a:gd name="T3" fmla="*/ 625018 h 1061962"/>
              <a:gd name="T4" fmla="*/ 542203 w 2423886"/>
              <a:gd name="T5" fmla="*/ 305858 h 1061962"/>
              <a:gd name="T6" fmla="*/ 863850 w 2423886"/>
              <a:gd name="T7" fmla="*/ 114364 h 1061962"/>
              <a:gd name="T8" fmla="*/ 1231445 w 2423886"/>
              <a:gd name="T9" fmla="*/ 18617 h 1061962"/>
              <a:gd name="T10" fmla="*/ 1534712 w 2423886"/>
              <a:gd name="T11" fmla="*/ 2659 h 1061962"/>
              <a:gd name="T12" fmla="*/ 0 60000 65536"/>
              <a:gd name="T13" fmla="*/ 0 60000 65536"/>
              <a:gd name="T14" fmla="*/ 0 60000 65536"/>
              <a:gd name="T15" fmla="*/ 0 60000 65536"/>
              <a:gd name="T16" fmla="*/ 0 60000 65536"/>
              <a:gd name="T17" fmla="*/ 0 60000 65536"/>
              <a:gd name="T18" fmla="*/ 0 w 2423886"/>
              <a:gd name="T19" fmla="*/ 0 h 1061962"/>
              <a:gd name="T20" fmla="*/ 2423886 w 2423886"/>
              <a:gd name="T21" fmla="*/ 1061962 h 1061962"/>
            </a:gdLst>
            <a:ahLst/>
            <a:cxnLst>
              <a:cxn ang="T12">
                <a:pos x="T0" y="T1"/>
              </a:cxn>
              <a:cxn ang="T13">
                <a:pos x="T2" y="T3"/>
              </a:cxn>
              <a:cxn ang="T14">
                <a:pos x="T4" y="T5"/>
              </a:cxn>
              <a:cxn ang="T15">
                <a:pos x="T6" y="T7"/>
              </a:cxn>
              <a:cxn ang="T16">
                <a:pos x="T8" y="T9"/>
              </a:cxn>
              <a:cxn ang="T17">
                <a:pos x="T10" y="T11"/>
              </a:cxn>
            </a:cxnLst>
            <a:rect l="T18" t="T19" r="T20" b="T21"/>
            <a:pathLst>
              <a:path w="2423886" h="1061962">
                <a:moveTo>
                  <a:pt x="0" y="1061962"/>
                </a:moveTo>
                <a:cubicBezTo>
                  <a:pt x="146352" y="880533"/>
                  <a:pt x="292705" y="699105"/>
                  <a:pt x="435429" y="568476"/>
                </a:cubicBezTo>
                <a:cubicBezTo>
                  <a:pt x="578153" y="437847"/>
                  <a:pt x="701524" y="355600"/>
                  <a:pt x="856343" y="278190"/>
                </a:cubicBezTo>
                <a:cubicBezTo>
                  <a:pt x="1011162" y="200781"/>
                  <a:pt x="1182914" y="147562"/>
                  <a:pt x="1364343" y="104019"/>
                </a:cubicBezTo>
                <a:cubicBezTo>
                  <a:pt x="1545772" y="60476"/>
                  <a:pt x="1768325" y="33866"/>
                  <a:pt x="1944915" y="16933"/>
                </a:cubicBezTo>
                <a:cubicBezTo>
                  <a:pt x="2121505" y="0"/>
                  <a:pt x="2272695" y="1209"/>
                  <a:pt x="2423886" y="2419"/>
                </a:cubicBezTo>
              </a:path>
            </a:pathLst>
          </a:custGeom>
          <a:noFill/>
          <a:ln w="28575" cap="flat" cmpd="sng" algn="ctr">
            <a:solidFill>
              <a:srgbClr val="E63F04"/>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3510" name="Freeform 26"/>
          <p:cNvSpPr>
            <a:spLocks/>
          </p:cNvSpPr>
          <p:nvPr/>
        </p:nvSpPr>
        <p:spPr bwMode="auto">
          <a:xfrm>
            <a:off x="3714750" y="3705226"/>
            <a:ext cx="3009900" cy="1457325"/>
          </a:xfrm>
          <a:custGeom>
            <a:avLst/>
            <a:gdLst>
              <a:gd name="T0" fmla="*/ 0 w 1890"/>
              <a:gd name="T1" fmla="*/ 0 h 918"/>
              <a:gd name="T2" fmla="*/ 2147483647 w 1890"/>
              <a:gd name="T3" fmla="*/ 1738907813 h 918"/>
              <a:gd name="T4" fmla="*/ 2147483647 w 1890"/>
              <a:gd name="T5" fmla="*/ 2147483647 h 918"/>
              <a:gd name="T6" fmla="*/ 0 60000 65536"/>
              <a:gd name="T7" fmla="*/ 0 60000 65536"/>
              <a:gd name="T8" fmla="*/ 0 60000 65536"/>
              <a:gd name="T9" fmla="*/ 0 w 1890"/>
              <a:gd name="T10" fmla="*/ 0 h 918"/>
              <a:gd name="T11" fmla="*/ 1890 w 1890"/>
              <a:gd name="T12" fmla="*/ 918 h 918"/>
            </a:gdLst>
            <a:ahLst/>
            <a:cxnLst>
              <a:cxn ang="T6">
                <a:pos x="T0" y="T1"/>
              </a:cxn>
              <a:cxn ang="T7">
                <a:pos x="T2" y="T3"/>
              </a:cxn>
              <a:cxn ang="T8">
                <a:pos x="T4" y="T5"/>
              </a:cxn>
            </a:cxnLst>
            <a:rect l="T9" t="T10" r="T11" b="T12"/>
            <a:pathLst>
              <a:path w="1890" h="918">
                <a:moveTo>
                  <a:pt x="0" y="0"/>
                </a:moveTo>
                <a:lnTo>
                  <a:pt x="1596" y="690"/>
                </a:lnTo>
                <a:lnTo>
                  <a:pt x="1890" y="918"/>
                </a:lnTo>
              </a:path>
            </a:pathLst>
          </a:custGeom>
          <a:noFill/>
          <a:ln w="1905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cxnSp>
        <p:nvCxnSpPr>
          <p:cNvPr id="63512" name="Straight Connector 36"/>
          <p:cNvCxnSpPr>
            <a:cxnSpLocks noChangeShapeType="1"/>
          </p:cNvCxnSpPr>
          <p:nvPr/>
        </p:nvCxnSpPr>
        <p:spPr bwMode="auto">
          <a:xfrm>
            <a:off x="3730625" y="4122739"/>
            <a:ext cx="2859088" cy="1587"/>
          </a:xfrm>
          <a:prstGeom prst="line">
            <a:avLst/>
          </a:prstGeom>
          <a:noFill/>
          <a:ln w="12700" algn="ctr">
            <a:solidFill>
              <a:schemeClr val="bg1"/>
            </a:solidFill>
            <a:prstDash val="dash"/>
            <a:round/>
            <a:headEnd/>
            <a:tailEnd/>
          </a:ln>
          <a:extLst>
            <a:ext uri="{909E8E84-426E-40DD-AFC4-6F175D3DCCD1}">
              <a14:hiddenFill xmlns:a14="http://schemas.microsoft.com/office/drawing/2010/main">
                <a:noFill/>
              </a14:hiddenFill>
            </a:ext>
          </a:extLst>
        </p:spPr>
      </p:cxnSp>
      <p:cxnSp>
        <p:nvCxnSpPr>
          <p:cNvPr id="63513" name="Straight Connector 37"/>
          <p:cNvCxnSpPr>
            <a:cxnSpLocks noChangeShapeType="1"/>
          </p:cNvCxnSpPr>
          <p:nvPr/>
        </p:nvCxnSpPr>
        <p:spPr bwMode="auto">
          <a:xfrm rot="5400000" flipH="1" flipV="1">
            <a:off x="4083844" y="4550569"/>
            <a:ext cx="1206500" cy="1588"/>
          </a:xfrm>
          <a:prstGeom prst="line">
            <a:avLst/>
          </a:prstGeom>
          <a:noFill/>
          <a:ln w="12700" algn="ctr">
            <a:solidFill>
              <a:schemeClr val="bg1"/>
            </a:solidFill>
            <a:prstDash val="dash"/>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64516"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64517"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1" name="Slide Number Placeholder 20"/>
          <p:cNvSpPr txBox="1">
            <a:spLocks noGrp="1"/>
          </p:cNvSpPr>
          <p:nvPr/>
        </p:nvSpPr>
        <p:spPr>
          <a:xfrm>
            <a:off x="10964333" y="641667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1C28BF1B-6782-417F-9FCA-1DCCF0D185A7}" type="slidenum">
              <a:rPr lang="en-US" altLang="en-US" sz="1200">
                <a:solidFill>
                  <a:srgbClr val="BCBCBC"/>
                </a:solidFill>
              </a:rPr>
              <a:pPr algn="r" eaLnBrk="1" hangingPunct="1"/>
              <a:t>62</a:t>
            </a:fld>
            <a:endParaRPr lang="en-US" altLang="en-US" sz="1200">
              <a:solidFill>
                <a:srgbClr val="BCBCBC"/>
              </a:solidFill>
            </a:endParaRPr>
          </a:p>
        </p:txBody>
      </p:sp>
      <p:sp>
        <p:nvSpPr>
          <p:cNvPr id="64519" name="Freeform 8"/>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520" name="Text Box 42"/>
          <p:cNvSpPr txBox="1">
            <a:spLocks noChangeArrowheads="1"/>
          </p:cNvSpPr>
          <p:nvPr/>
        </p:nvSpPr>
        <p:spPr bwMode="auto">
          <a:xfrm>
            <a:off x="2974975" y="3414713"/>
            <a:ext cx="954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nKL</a:t>
            </a:r>
          </a:p>
        </p:txBody>
      </p:sp>
      <p:sp>
        <p:nvSpPr>
          <p:cNvPr id="64521" name="Text Box 42"/>
          <p:cNvSpPr txBox="1">
            <a:spLocks noChangeArrowheads="1"/>
          </p:cNvSpPr>
          <p:nvPr/>
        </p:nvSpPr>
        <p:spPr bwMode="auto">
          <a:xfrm>
            <a:off x="3211514" y="2551113"/>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y</a:t>
            </a:r>
          </a:p>
        </p:txBody>
      </p:sp>
      <p:sp>
        <p:nvSpPr>
          <p:cNvPr id="64522" name="Text Box 42"/>
          <p:cNvSpPr txBox="1">
            <a:spLocks noChangeArrowheads="1"/>
          </p:cNvSpPr>
          <p:nvPr/>
        </p:nvSpPr>
        <p:spPr bwMode="auto">
          <a:xfrm>
            <a:off x="6469064" y="5156200"/>
            <a:ext cx="638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p</a:t>
            </a:r>
          </a:p>
        </p:txBody>
      </p:sp>
      <p:sp>
        <p:nvSpPr>
          <p:cNvPr id="64523" name="Freeform 13"/>
          <p:cNvSpPr>
            <a:spLocks/>
          </p:cNvSpPr>
          <p:nvPr/>
        </p:nvSpPr>
        <p:spPr bwMode="auto">
          <a:xfrm>
            <a:off x="3695700" y="2809875"/>
            <a:ext cx="3048000" cy="2362200"/>
          </a:xfrm>
          <a:custGeom>
            <a:avLst/>
            <a:gdLst>
              <a:gd name="T0" fmla="*/ 0 w 1920"/>
              <a:gd name="T1" fmla="*/ 0 h 1488"/>
              <a:gd name="T2" fmla="*/ 2147483647 w 1920"/>
              <a:gd name="T3" fmla="*/ 2147483647 h 1488"/>
              <a:gd name="T4" fmla="*/ 2147483647 w 1920"/>
              <a:gd name="T5" fmla="*/ 2147483647 h 1488"/>
              <a:gd name="T6" fmla="*/ 0 60000 65536"/>
              <a:gd name="T7" fmla="*/ 0 60000 65536"/>
              <a:gd name="T8" fmla="*/ 0 60000 65536"/>
              <a:gd name="T9" fmla="*/ 0 w 1920"/>
              <a:gd name="T10" fmla="*/ 0 h 1488"/>
              <a:gd name="T11" fmla="*/ 1920 w 1920"/>
              <a:gd name="T12" fmla="*/ 1488 h 1488"/>
            </a:gdLst>
            <a:ahLst/>
            <a:cxnLst>
              <a:cxn ang="T6">
                <a:pos x="T0" y="T1"/>
              </a:cxn>
              <a:cxn ang="T7">
                <a:pos x="T2" y="T3"/>
              </a:cxn>
              <a:cxn ang="T8">
                <a:pos x="T4" y="T5"/>
              </a:cxn>
            </a:cxnLst>
            <a:rect l="T9" t="T10" r="T11" b="T12"/>
            <a:pathLst>
              <a:path w="1920" h="1488">
                <a:moveTo>
                  <a:pt x="0" y="0"/>
                </a:moveTo>
                <a:lnTo>
                  <a:pt x="1662" y="1092"/>
                </a:lnTo>
                <a:lnTo>
                  <a:pt x="1920" y="148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524" name="Text Box 42"/>
          <p:cNvSpPr txBox="1">
            <a:spLocks noChangeArrowheads="1"/>
          </p:cNvSpPr>
          <p:nvPr/>
        </p:nvSpPr>
        <p:spPr bwMode="auto">
          <a:xfrm>
            <a:off x="3276600" y="3894139"/>
            <a:ext cx="636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u</a:t>
            </a:r>
          </a:p>
        </p:txBody>
      </p:sp>
      <p:sp>
        <p:nvSpPr>
          <p:cNvPr id="64525" name="Text Box 42"/>
          <p:cNvSpPr txBox="1">
            <a:spLocks noChangeArrowheads="1"/>
          </p:cNvSpPr>
          <p:nvPr/>
        </p:nvSpPr>
        <p:spPr bwMode="auto">
          <a:xfrm>
            <a:off x="4416425" y="5178426"/>
            <a:ext cx="636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u</a:t>
            </a:r>
          </a:p>
        </p:txBody>
      </p:sp>
      <p:sp>
        <p:nvSpPr>
          <p:cNvPr id="30" name="Freeform 29"/>
          <p:cNvSpPr/>
          <p:nvPr/>
        </p:nvSpPr>
        <p:spPr>
          <a:xfrm>
            <a:off x="3730625" y="3513139"/>
            <a:ext cx="2089150" cy="1654175"/>
          </a:xfrm>
          <a:custGeom>
            <a:avLst/>
            <a:gdLst>
              <a:gd name="connsiteX0" fmla="*/ 0 w 2090058"/>
              <a:gd name="connsiteY0" fmla="*/ 1654629 h 1654629"/>
              <a:gd name="connsiteX1" fmla="*/ 580572 w 2090058"/>
              <a:gd name="connsiteY1" fmla="*/ 986971 h 1654629"/>
              <a:gd name="connsiteX2" fmla="*/ 1219200 w 2090058"/>
              <a:gd name="connsiteY2" fmla="*/ 406400 h 1654629"/>
              <a:gd name="connsiteX3" fmla="*/ 2090058 w 2090058"/>
              <a:gd name="connsiteY3" fmla="*/ 0 h 1654629"/>
            </a:gdLst>
            <a:ahLst/>
            <a:cxnLst>
              <a:cxn ang="0">
                <a:pos x="connsiteX0" y="connsiteY0"/>
              </a:cxn>
              <a:cxn ang="0">
                <a:pos x="connsiteX1" y="connsiteY1"/>
              </a:cxn>
              <a:cxn ang="0">
                <a:pos x="connsiteX2" y="connsiteY2"/>
              </a:cxn>
              <a:cxn ang="0">
                <a:pos x="connsiteX3" y="connsiteY3"/>
              </a:cxn>
            </a:cxnLst>
            <a:rect l="l" t="t" r="r" b="b"/>
            <a:pathLst>
              <a:path w="2090058" h="1654629">
                <a:moveTo>
                  <a:pt x="0" y="1654629"/>
                </a:moveTo>
                <a:cubicBezTo>
                  <a:pt x="188686" y="1424819"/>
                  <a:pt x="377372" y="1195009"/>
                  <a:pt x="580572" y="986971"/>
                </a:cubicBezTo>
                <a:cubicBezTo>
                  <a:pt x="783772" y="778933"/>
                  <a:pt x="967619" y="570895"/>
                  <a:pt x="1219200" y="406400"/>
                </a:cubicBezTo>
                <a:cubicBezTo>
                  <a:pt x="1470781" y="241905"/>
                  <a:pt x="1780419" y="120952"/>
                  <a:pt x="2090058" y="0"/>
                </a:cubicBezTo>
              </a:path>
            </a:pathLst>
          </a:custGeom>
          <a:ln w="508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64527" name="Text Box 56"/>
          <p:cNvSpPr txBox="1">
            <a:spLocks noChangeArrowheads="1"/>
          </p:cNvSpPr>
          <p:nvPr/>
        </p:nvSpPr>
        <p:spPr bwMode="auto">
          <a:xfrm>
            <a:off x="6307138" y="1684338"/>
            <a:ext cx="38528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Elastic 2</a:t>
            </a:r>
            <a:r>
              <a:rPr lang="en-US" altLang="en-US" baseline="30000">
                <a:solidFill>
                  <a:schemeClr val="bg1"/>
                </a:solidFill>
              </a:rPr>
              <a:t>nd</a:t>
            </a:r>
            <a:r>
              <a:rPr lang="en-US" altLang="en-US">
                <a:solidFill>
                  <a:schemeClr val="bg1"/>
                </a:solidFill>
              </a:rPr>
              <a:t> Order</a:t>
            </a:r>
          </a:p>
        </p:txBody>
      </p:sp>
      <p:cxnSp>
        <p:nvCxnSpPr>
          <p:cNvPr id="46" name="Straight Connector 45"/>
          <p:cNvCxnSpPr/>
          <p:nvPr/>
        </p:nvCxnSpPr>
        <p:spPr>
          <a:xfrm>
            <a:off x="6022975" y="1916114"/>
            <a:ext cx="363538" cy="1587"/>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64529" name="Text Box 57"/>
          <p:cNvSpPr txBox="1">
            <a:spLocks noChangeArrowheads="1"/>
          </p:cNvSpPr>
          <p:nvPr/>
        </p:nvSpPr>
        <p:spPr bwMode="auto">
          <a:xfrm>
            <a:off x="6375400" y="2932114"/>
            <a:ext cx="2819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Actual Response</a:t>
            </a:r>
          </a:p>
        </p:txBody>
      </p:sp>
      <p:cxnSp>
        <p:nvCxnSpPr>
          <p:cNvPr id="64530" name="Straight Connector 46"/>
          <p:cNvCxnSpPr>
            <a:cxnSpLocks noChangeShapeType="1"/>
          </p:cNvCxnSpPr>
          <p:nvPr/>
        </p:nvCxnSpPr>
        <p:spPr bwMode="auto">
          <a:xfrm>
            <a:off x="5986464" y="3171825"/>
            <a:ext cx="363537" cy="1588"/>
          </a:xfrm>
          <a:prstGeom prst="line">
            <a:avLst/>
          </a:prstGeom>
          <a:noFill/>
          <a:ln w="28575" algn="ctr">
            <a:solidFill>
              <a:srgbClr val="E63F04"/>
            </a:solidFill>
            <a:round/>
            <a:headEnd/>
            <a:tailEnd/>
          </a:ln>
          <a:extLst>
            <a:ext uri="{909E8E84-426E-40DD-AFC4-6F175D3DCCD1}">
              <a14:hiddenFill xmlns:a14="http://schemas.microsoft.com/office/drawing/2010/main">
                <a:noFill/>
              </a14:hiddenFill>
            </a:ext>
          </a:extLst>
        </p:spPr>
      </p:cxnSp>
      <p:sp>
        <p:nvSpPr>
          <p:cNvPr id="64531" name="Freeform 39"/>
          <p:cNvSpPr>
            <a:spLocks/>
          </p:cNvSpPr>
          <p:nvPr/>
        </p:nvSpPr>
        <p:spPr bwMode="auto">
          <a:xfrm>
            <a:off x="3730626" y="4094164"/>
            <a:ext cx="2162175" cy="1087437"/>
          </a:xfrm>
          <a:custGeom>
            <a:avLst/>
            <a:gdLst>
              <a:gd name="T0" fmla="*/ 0 w 2423886"/>
              <a:gd name="T1" fmla="*/ 1167588 h 1061962"/>
              <a:gd name="T2" fmla="*/ 275697 w 2423886"/>
              <a:gd name="T3" fmla="*/ 625018 h 1061962"/>
              <a:gd name="T4" fmla="*/ 542203 w 2423886"/>
              <a:gd name="T5" fmla="*/ 305858 h 1061962"/>
              <a:gd name="T6" fmla="*/ 863850 w 2423886"/>
              <a:gd name="T7" fmla="*/ 114364 h 1061962"/>
              <a:gd name="T8" fmla="*/ 1231445 w 2423886"/>
              <a:gd name="T9" fmla="*/ 18617 h 1061962"/>
              <a:gd name="T10" fmla="*/ 1534712 w 2423886"/>
              <a:gd name="T11" fmla="*/ 2659 h 1061962"/>
              <a:gd name="T12" fmla="*/ 0 60000 65536"/>
              <a:gd name="T13" fmla="*/ 0 60000 65536"/>
              <a:gd name="T14" fmla="*/ 0 60000 65536"/>
              <a:gd name="T15" fmla="*/ 0 60000 65536"/>
              <a:gd name="T16" fmla="*/ 0 60000 65536"/>
              <a:gd name="T17" fmla="*/ 0 60000 65536"/>
              <a:gd name="T18" fmla="*/ 0 w 2423886"/>
              <a:gd name="T19" fmla="*/ 0 h 1061962"/>
              <a:gd name="T20" fmla="*/ 2423886 w 2423886"/>
              <a:gd name="T21" fmla="*/ 1061962 h 1061962"/>
            </a:gdLst>
            <a:ahLst/>
            <a:cxnLst>
              <a:cxn ang="T12">
                <a:pos x="T0" y="T1"/>
              </a:cxn>
              <a:cxn ang="T13">
                <a:pos x="T2" y="T3"/>
              </a:cxn>
              <a:cxn ang="T14">
                <a:pos x="T4" y="T5"/>
              </a:cxn>
              <a:cxn ang="T15">
                <a:pos x="T6" y="T7"/>
              </a:cxn>
              <a:cxn ang="T16">
                <a:pos x="T8" y="T9"/>
              </a:cxn>
              <a:cxn ang="T17">
                <a:pos x="T10" y="T11"/>
              </a:cxn>
            </a:cxnLst>
            <a:rect l="T18" t="T19" r="T20" b="T21"/>
            <a:pathLst>
              <a:path w="2423886" h="1061962">
                <a:moveTo>
                  <a:pt x="0" y="1061962"/>
                </a:moveTo>
                <a:cubicBezTo>
                  <a:pt x="146352" y="880533"/>
                  <a:pt x="292705" y="699105"/>
                  <a:pt x="435429" y="568476"/>
                </a:cubicBezTo>
                <a:cubicBezTo>
                  <a:pt x="578153" y="437847"/>
                  <a:pt x="701524" y="355600"/>
                  <a:pt x="856343" y="278190"/>
                </a:cubicBezTo>
                <a:cubicBezTo>
                  <a:pt x="1011162" y="200781"/>
                  <a:pt x="1182914" y="147562"/>
                  <a:pt x="1364343" y="104019"/>
                </a:cubicBezTo>
                <a:cubicBezTo>
                  <a:pt x="1545772" y="60476"/>
                  <a:pt x="1768325" y="33866"/>
                  <a:pt x="1944915" y="16933"/>
                </a:cubicBezTo>
                <a:cubicBezTo>
                  <a:pt x="2121505" y="0"/>
                  <a:pt x="2272695" y="1209"/>
                  <a:pt x="2423886" y="2419"/>
                </a:cubicBezTo>
              </a:path>
            </a:pathLst>
          </a:custGeom>
          <a:noFill/>
          <a:ln w="28575" cap="flat" cmpd="sng" algn="ctr">
            <a:solidFill>
              <a:srgbClr val="E63F04"/>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4532" name="Freeform 26"/>
          <p:cNvSpPr>
            <a:spLocks/>
          </p:cNvSpPr>
          <p:nvPr/>
        </p:nvSpPr>
        <p:spPr bwMode="auto">
          <a:xfrm>
            <a:off x="3714750" y="3705226"/>
            <a:ext cx="3009900" cy="1457325"/>
          </a:xfrm>
          <a:custGeom>
            <a:avLst/>
            <a:gdLst>
              <a:gd name="T0" fmla="*/ 0 w 1890"/>
              <a:gd name="T1" fmla="*/ 0 h 918"/>
              <a:gd name="T2" fmla="*/ 2147483647 w 1890"/>
              <a:gd name="T3" fmla="*/ 1738907813 h 918"/>
              <a:gd name="T4" fmla="*/ 2147483647 w 1890"/>
              <a:gd name="T5" fmla="*/ 2147483647 h 918"/>
              <a:gd name="T6" fmla="*/ 0 60000 65536"/>
              <a:gd name="T7" fmla="*/ 0 60000 65536"/>
              <a:gd name="T8" fmla="*/ 0 60000 65536"/>
              <a:gd name="T9" fmla="*/ 0 w 1890"/>
              <a:gd name="T10" fmla="*/ 0 h 918"/>
              <a:gd name="T11" fmla="*/ 1890 w 1890"/>
              <a:gd name="T12" fmla="*/ 918 h 918"/>
            </a:gdLst>
            <a:ahLst/>
            <a:cxnLst>
              <a:cxn ang="T6">
                <a:pos x="T0" y="T1"/>
              </a:cxn>
              <a:cxn ang="T7">
                <a:pos x="T2" y="T3"/>
              </a:cxn>
              <a:cxn ang="T8">
                <a:pos x="T4" y="T5"/>
              </a:cxn>
            </a:cxnLst>
            <a:rect l="T9" t="T10" r="T11" b="T12"/>
            <a:pathLst>
              <a:path w="1890" h="918">
                <a:moveTo>
                  <a:pt x="0" y="0"/>
                </a:moveTo>
                <a:lnTo>
                  <a:pt x="1596" y="690"/>
                </a:lnTo>
                <a:lnTo>
                  <a:pt x="1890" y="918"/>
                </a:lnTo>
              </a:path>
            </a:pathLst>
          </a:custGeom>
          <a:noFill/>
          <a:ln w="1905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cxnSp>
        <p:nvCxnSpPr>
          <p:cNvPr id="64534" name="Straight Connector 36"/>
          <p:cNvCxnSpPr>
            <a:cxnSpLocks noChangeShapeType="1"/>
          </p:cNvCxnSpPr>
          <p:nvPr/>
        </p:nvCxnSpPr>
        <p:spPr bwMode="auto">
          <a:xfrm>
            <a:off x="3730625" y="4122739"/>
            <a:ext cx="2859088" cy="1587"/>
          </a:xfrm>
          <a:prstGeom prst="line">
            <a:avLst/>
          </a:prstGeom>
          <a:noFill/>
          <a:ln w="12700" algn="ctr">
            <a:solidFill>
              <a:schemeClr val="bg1"/>
            </a:solidFill>
            <a:prstDash val="dash"/>
            <a:round/>
            <a:headEnd/>
            <a:tailEnd/>
          </a:ln>
          <a:extLst>
            <a:ext uri="{909E8E84-426E-40DD-AFC4-6F175D3DCCD1}">
              <a14:hiddenFill xmlns:a14="http://schemas.microsoft.com/office/drawing/2010/main">
                <a:noFill/>
              </a14:hiddenFill>
            </a:ext>
          </a:extLst>
        </p:spPr>
      </p:cxnSp>
      <p:cxnSp>
        <p:nvCxnSpPr>
          <p:cNvPr id="64535" name="Straight Connector 37"/>
          <p:cNvCxnSpPr>
            <a:cxnSpLocks noChangeShapeType="1"/>
          </p:cNvCxnSpPr>
          <p:nvPr/>
        </p:nvCxnSpPr>
        <p:spPr bwMode="auto">
          <a:xfrm rot="5400000" flipH="1" flipV="1">
            <a:off x="4083844" y="4550569"/>
            <a:ext cx="1206500" cy="1588"/>
          </a:xfrm>
          <a:prstGeom prst="line">
            <a:avLst/>
          </a:prstGeom>
          <a:noFill/>
          <a:ln w="19050" algn="ctr">
            <a:solidFill>
              <a:schemeClr val="bg1"/>
            </a:solidFill>
            <a:prstDash val="dash"/>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65540"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65541"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1" name="Slide Number Placeholder 20"/>
          <p:cNvSpPr txBox="1">
            <a:spLocks noGrp="1"/>
          </p:cNvSpPr>
          <p:nvPr/>
        </p:nvSpPr>
        <p:spPr>
          <a:xfrm>
            <a:off x="10964333" y="62341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938C7048-BC39-4538-83C1-8EB44A68035C}" type="slidenum">
              <a:rPr lang="en-US" altLang="en-US" sz="1200">
                <a:solidFill>
                  <a:srgbClr val="BCBCBC"/>
                </a:solidFill>
              </a:rPr>
              <a:pPr algn="r" eaLnBrk="1" hangingPunct="1"/>
              <a:t>63</a:t>
            </a:fld>
            <a:endParaRPr lang="en-US" altLang="en-US" sz="1200" dirty="0">
              <a:solidFill>
                <a:srgbClr val="BCBCBC"/>
              </a:solidFill>
            </a:endParaRPr>
          </a:p>
        </p:txBody>
      </p:sp>
      <p:sp>
        <p:nvSpPr>
          <p:cNvPr id="65543" name="Freeform 8"/>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46" name="Straight Connector 45"/>
          <p:cNvCxnSpPr/>
          <p:nvPr/>
        </p:nvCxnSpPr>
        <p:spPr>
          <a:xfrm>
            <a:off x="6022975" y="1916114"/>
            <a:ext cx="363538" cy="1587"/>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544764" y="1680518"/>
            <a:ext cx="5310187" cy="461665"/>
          </a:xfrm>
          <a:prstGeom prst="rect">
            <a:avLst/>
          </a:prstGeom>
          <a:solidFill>
            <a:schemeClr val="tx1">
              <a:lumMod val="95000"/>
            </a:schemeClr>
          </a:solidFill>
          <a:ln w="38100" cap="flat">
            <a:solidFill>
              <a:schemeClr val="bg1"/>
            </a:solidFill>
            <a:bevel/>
          </a:ln>
        </p:spPr>
        <p:txBody>
          <a:bodyPr anchor="ctr" anchorCtr="1">
            <a:spAutoFit/>
          </a:bodyPr>
          <a:lstStyle/>
          <a:p>
            <a:pPr algn="ctr" eaLnBrk="0" hangingPunct="0">
              <a:defRPr/>
            </a:pPr>
            <a:r>
              <a:rPr lang="en-US" dirty="0">
                <a:solidFill>
                  <a:schemeClr val="bg1"/>
                </a:solidFill>
                <a:cs typeface="+mn-cs"/>
              </a:rPr>
              <a:t>Now consider the “Direct” analysis</a:t>
            </a:r>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66564"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66565"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1" name="Slide Number Placeholder 20"/>
          <p:cNvSpPr txBox="1">
            <a:spLocks noGrp="1"/>
          </p:cNvSpPr>
          <p:nvPr/>
        </p:nvSpPr>
        <p:spPr>
          <a:xfrm>
            <a:off x="10964333" y="62341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59E694B2-E013-4604-A899-427C9217E38F}" type="slidenum">
              <a:rPr lang="en-US" altLang="en-US" sz="1200">
                <a:solidFill>
                  <a:srgbClr val="BCBCBC"/>
                </a:solidFill>
              </a:rPr>
              <a:pPr algn="r" eaLnBrk="1" hangingPunct="1"/>
              <a:t>64</a:t>
            </a:fld>
            <a:endParaRPr lang="en-US" altLang="en-US" sz="1200" dirty="0">
              <a:solidFill>
                <a:srgbClr val="BCBCBC"/>
              </a:solidFill>
            </a:endParaRPr>
          </a:p>
        </p:txBody>
      </p:sp>
      <p:sp>
        <p:nvSpPr>
          <p:cNvPr id="66567" name="Freeform 8"/>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568" name="Text Box 42"/>
          <p:cNvSpPr txBox="1">
            <a:spLocks noChangeArrowheads="1"/>
          </p:cNvSpPr>
          <p:nvPr/>
        </p:nvSpPr>
        <p:spPr bwMode="auto">
          <a:xfrm>
            <a:off x="3211514" y="2551113"/>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y</a:t>
            </a:r>
          </a:p>
        </p:txBody>
      </p:sp>
      <p:sp>
        <p:nvSpPr>
          <p:cNvPr id="31" name="TextBox 30"/>
          <p:cNvSpPr txBox="1"/>
          <p:nvPr/>
        </p:nvSpPr>
        <p:spPr>
          <a:xfrm>
            <a:off x="2544764" y="1680518"/>
            <a:ext cx="5310187" cy="461665"/>
          </a:xfrm>
          <a:prstGeom prst="rect">
            <a:avLst/>
          </a:prstGeom>
          <a:solidFill>
            <a:schemeClr val="tx1">
              <a:lumMod val="95000"/>
            </a:schemeClr>
          </a:solidFill>
          <a:ln w="38100" cap="flat">
            <a:solidFill>
              <a:schemeClr val="bg1"/>
            </a:solidFill>
            <a:bevel/>
          </a:ln>
        </p:spPr>
        <p:txBody>
          <a:bodyPr anchor="ctr" anchorCtr="1">
            <a:spAutoFit/>
          </a:bodyPr>
          <a:lstStyle/>
          <a:p>
            <a:pPr algn="ctr" eaLnBrk="0" hangingPunct="0">
              <a:defRPr/>
            </a:pPr>
            <a:r>
              <a:rPr lang="en-US" dirty="0">
                <a:solidFill>
                  <a:schemeClr val="bg1"/>
                </a:solidFill>
                <a:cs typeface="+mn-cs"/>
              </a:rPr>
              <a:t>Now consider the “Direct” analysis</a:t>
            </a:r>
          </a:p>
        </p:txBody>
      </p:sp>
      <p:sp>
        <p:nvSpPr>
          <p:cNvPr id="66570" name="Text Box 42"/>
          <p:cNvSpPr txBox="1">
            <a:spLocks noChangeArrowheads="1"/>
          </p:cNvSpPr>
          <p:nvPr/>
        </p:nvSpPr>
        <p:spPr bwMode="auto">
          <a:xfrm>
            <a:off x="3135313" y="2921001"/>
            <a:ext cx="95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nL</a:t>
            </a:r>
          </a:p>
        </p:txBody>
      </p:sp>
      <p:sp>
        <p:nvSpPr>
          <p:cNvPr id="28" name="TextBox 27"/>
          <p:cNvSpPr txBox="1"/>
          <p:nvPr/>
        </p:nvSpPr>
        <p:spPr>
          <a:xfrm>
            <a:off x="6183314" y="2343151"/>
            <a:ext cx="4484687" cy="860425"/>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Axial strength is defined as </a:t>
            </a:r>
            <a:r>
              <a:rPr lang="en-US" i="1">
                <a:solidFill>
                  <a:schemeClr val="bg1"/>
                </a:solidFill>
                <a:cs typeface="Arial" charset="0"/>
              </a:rPr>
              <a:t>P</a:t>
            </a:r>
            <a:r>
              <a:rPr lang="en-US" i="1" baseline="-25000">
                <a:solidFill>
                  <a:schemeClr val="bg1"/>
                </a:solidFill>
                <a:cs typeface="Arial" charset="0"/>
              </a:rPr>
              <a:t>nL</a:t>
            </a:r>
            <a:r>
              <a:rPr lang="en-US">
                <a:solidFill>
                  <a:schemeClr val="bg1"/>
                </a:solidFill>
                <a:cs typeface="Arial" charset="0"/>
              </a:rPr>
              <a:t> which assumes </a:t>
            </a:r>
            <a:r>
              <a:rPr lang="en-US" i="1">
                <a:solidFill>
                  <a:schemeClr val="bg1"/>
                </a:solidFill>
                <a:cs typeface="Arial" charset="0"/>
              </a:rPr>
              <a:t>K</a:t>
            </a:r>
            <a:r>
              <a:rPr lang="en-US">
                <a:solidFill>
                  <a:schemeClr val="bg1"/>
                </a:solidFill>
                <a:cs typeface="Arial" charset="0"/>
              </a:rPr>
              <a:t>=1 for all cases.</a:t>
            </a:r>
            <a:endParaRPr lang="en-US" baseline="-25000">
              <a:solidFill>
                <a:schemeClr val="bg1"/>
              </a:solidFill>
              <a:cs typeface="Arial" charset="0"/>
            </a:endParaRPr>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67588"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67589"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1" name="Slide Number Placeholder 20"/>
          <p:cNvSpPr txBox="1">
            <a:spLocks noGrp="1"/>
          </p:cNvSpPr>
          <p:nvPr/>
        </p:nvSpPr>
        <p:spPr>
          <a:xfrm>
            <a:off x="10998200" y="62341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55ECCE3C-45DD-4EB8-A4C9-232C51EFEE76}" type="slidenum">
              <a:rPr lang="en-US" altLang="en-US" sz="1200">
                <a:solidFill>
                  <a:srgbClr val="BCBCBC"/>
                </a:solidFill>
              </a:rPr>
              <a:pPr algn="r" eaLnBrk="1" hangingPunct="1"/>
              <a:t>65</a:t>
            </a:fld>
            <a:endParaRPr lang="en-US" altLang="en-US" sz="1200">
              <a:solidFill>
                <a:srgbClr val="BCBCBC"/>
              </a:solidFill>
            </a:endParaRPr>
          </a:p>
        </p:txBody>
      </p:sp>
      <p:sp>
        <p:nvSpPr>
          <p:cNvPr id="67591" name="Freeform 8"/>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7592" name="Text Box 42"/>
          <p:cNvSpPr txBox="1">
            <a:spLocks noChangeArrowheads="1"/>
          </p:cNvSpPr>
          <p:nvPr/>
        </p:nvSpPr>
        <p:spPr bwMode="auto">
          <a:xfrm>
            <a:off x="3211514" y="2551113"/>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y</a:t>
            </a:r>
          </a:p>
        </p:txBody>
      </p:sp>
      <p:sp>
        <p:nvSpPr>
          <p:cNvPr id="31" name="TextBox 30"/>
          <p:cNvSpPr txBox="1"/>
          <p:nvPr/>
        </p:nvSpPr>
        <p:spPr>
          <a:xfrm>
            <a:off x="2544764" y="1680518"/>
            <a:ext cx="5310187" cy="461665"/>
          </a:xfrm>
          <a:prstGeom prst="rect">
            <a:avLst/>
          </a:prstGeom>
          <a:solidFill>
            <a:schemeClr val="tx1">
              <a:lumMod val="95000"/>
            </a:schemeClr>
          </a:solidFill>
          <a:ln w="38100" cap="flat">
            <a:solidFill>
              <a:schemeClr val="bg1"/>
            </a:solidFill>
            <a:bevel/>
          </a:ln>
        </p:spPr>
        <p:txBody>
          <a:bodyPr anchor="ctr" anchorCtr="1">
            <a:spAutoFit/>
          </a:bodyPr>
          <a:lstStyle/>
          <a:p>
            <a:pPr algn="ctr" eaLnBrk="0" hangingPunct="0">
              <a:defRPr/>
            </a:pPr>
            <a:r>
              <a:rPr lang="en-US" dirty="0">
                <a:solidFill>
                  <a:schemeClr val="bg1"/>
                </a:solidFill>
                <a:cs typeface="+mn-cs"/>
              </a:rPr>
              <a:t>Now consider the “Direct” analysis</a:t>
            </a:r>
          </a:p>
        </p:txBody>
      </p:sp>
      <p:sp>
        <p:nvSpPr>
          <p:cNvPr id="67594" name="Text Box 42"/>
          <p:cNvSpPr txBox="1">
            <a:spLocks noChangeArrowheads="1"/>
          </p:cNvSpPr>
          <p:nvPr/>
        </p:nvSpPr>
        <p:spPr bwMode="auto">
          <a:xfrm>
            <a:off x="3135313" y="2921001"/>
            <a:ext cx="95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nL</a:t>
            </a:r>
          </a:p>
        </p:txBody>
      </p:sp>
      <p:sp>
        <p:nvSpPr>
          <p:cNvPr id="28" name="TextBox 27"/>
          <p:cNvSpPr txBox="1"/>
          <p:nvPr/>
        </p:nvSpPr>
        <p:spPr>
          <a:xfrm>
            <a:off x="6183314" y="2343151"/>
            <a:ext cx="4484687" cy="860425"/>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Axial strength is defined as </a:t>
            </a:r>
            <a:r>
              <a:rPr lang="en-US" i="1">
                <a:solidFill>
                  <a:schemeClr val="bg1"/>
                </a:solidFill>
                <a:cs typeface="Arial" charset="0"/>
              </a:rPr>
              <a:t>P</a:t>
            </a:r>
            <a:r>
              <a:rPr lang="en-US" i="1" baseline="-25000">
                <a:solidFill>
                  <a:schemeClr val="bg1"/>
                </a:solidFill>
                <a:cs typeface="Arial" charset="0"/>
              </a:rPr>
              <a:t>nL</a:t>
            </a:r>
            <a:r>
              <a:rPr lang="en-US">
                <a:solidFill>
                  <a:schemeClr val="bg1"/>
                </a:solidFill>
                <a:cs typeface="Arial" charset="0"/>
              </a:rPr>
              <a:t> which assumes </a:t>
            </a:r>
            <a:r>
              <a:rPr lang="en-US" i="1">
                <a:solidFill>
                  <a:schemeClr val="bg1"/>
                </a:solidFill>
                <a:cs typeface="Arial" charset="0"/>
              </a:rPr>
              <a:t>K</a:t>
            </a:r>
            <a:r>
              <a:rPr lang="en-US">
                <a:solidFill>
                  <a:schemeClr val="bg1"/>
                </a:solidFill>
                <a:cs typeface="Arial" charset="0"/>
              </a:rPr>
              <a:t>=1 for all cases.</a:t>
            </a:r>
            <a:endParaRPr lang="en-US" baseline="-25000">
              <a:solidFill>
                <a:schemeClr val="bg1"/>
              </a:solidFill>
              <a:cs typeface="Arial" charset="0"/>
            </a:endParaRPr>
          </a:p>
        </p:txBody>
      </p:sp>
      <p:sp>
        <p:nvSpPr>
          <p:cNvPr id="67596" name="Text Box 42"/>
          <p:cNvSpPr txBox="1">
            <a:spLocks noChangeArrowheads="1"/>
          </p:cNvSpPr>
          <p:nvPr/>
        </p:nvSpPr>
        <p:spPr bwMode="auto">
          <a:xfrm>
            <a:off x="6469064" y="5156200"/>
            <a:ext cx="638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p</a:t>
            </a:r>
          </a:p>
        </p:txBody>
      </p:sp>
      <p:sp>
        <p:nvSpPr>
          <p:cNvPr id="67597" name="Freeform 15"/>
          <p:cNvSpPr>
            <a:spLocks/>
          </p:cNvSpPr>
          <p:nvPr/>
        </p:nvSpPr>
        <p:spPr bwMode="auto">
          <a:xfrm>
            <a:off x="3695700" y="2809875"/>
            <a:ext cx="3048000" cy="2362200"/>
          </a:xfrm>
          <a:custGeom>
            <a:avLst/>
            <a:gdLst>
              <a:gd name="T0" fmla="*/ 0 w 1920"/>
              <a:gd name="T1" fmla="*/ 0 h 1488"/>
              <a:gd name="T2" fmla="*/ 2147483647 w 1920"/>
              <a:gd name="T3" fmla="*/ 2147483647 h 1488"/>
              <a:gd name="T4" fmla="*/ 2147483647 w 1920"/>
              <a:gd name="T5" fmla="*/ 2147483647 h 1488"/>
              <a:gd name="T6" fmla="*/ 0 60000 65536"/>
              <a:gd name="T7" fmla="*/ 0 60000 65536"/>
              <a:gd name="T8" fmla="*/ 0 60000 65536"/>
              <a:gd name="T9" fmla="*/ 0 w 1920"/>
              <a:gd name="T10" fmla="*/ 0 h 1488"/>
              <a:gd name="T11" fmla="*/ 1920 w 1920"/>
              <a:gd name="T12" fmla="*/ 1488 h 1488"/>
            </a:gdLst>
            <a:ahLst/>
            <a:cxnLst>
              <a:cxn ang="T6">
                <a:pos x="T0" y="T1"/>
              </a:cxn>
              <a:cxn ang="T7">
                <a:pos x="T2" y="T3"/>
              </a:cxn>
              <a:cxn ang="T8">
                <a:pos x="T4" y="T5"/>
              </a:cxn>
            </a:cxnLst>
            <a:rect l="T9" t="T10" r="T11" b="T12"/>
            <a:pathLst>
              <a:path w="1920" h="1488">
                <a:moveTo>
                  <a:pt x="0" y="0"/>
                </a:moveTo>
                <a:lnTo>
                  <a:pt x="1662" y="1092"/>
                </a:lnTo>
                <a:lnTo>
                  <a:pt x="1920" y="148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7598" name="Freeform 16"/>
          <p:cNvSpPr>
            <a:spLocks/>
          </p:cNvSpPr>
          <p:nvPr/>
        </p:nvSpPr>
        <p:spPr bwMode="auto">
          <a:xfrm>
            <a:off x="3705225" y="3162301"/>
            <a:ext cx="3028950" cy="2005013"/>
          </a:xfrm>
          <a:custGeom>
            <a:avLst/>
            <a:gdLst>
              <a:gd name="T0" fmla="*/ 0 w 1896"/>
              <a:gd name="T1" fmla="*/ 0 h 1266"/>
              <a:gd name="T2" fmla="*/ 2147483647 w 1896"/>
              <a:gd name="T3" fmla="*/ 2147483647 h 1266"/>
              <a:gd name="T4" fmla="*/ 2147483647 w 1896"/>
              <a:gd name="T5" fmla="*/ 2147483647 h 1266"/>
              <a:gd name="T6" fmla="*/ 0 60000 65536"/>
              <a:gd name="T7" fmla="*/ 0 60000 65536"/>
              <a:gd name="T8" fmla="*/ 0 60000 65536"/>
              <a:gd name="T9" fmla="*/ 0 w 1896"/>
              <a:gd name="T10" fmla="*/ 0 h 1266"/>
              <a:gd name="T11" fmla="*/ 1896 w 1896"/>
              <a:gd name="T12" fmla="*/ 1266 h 1266"/>
            </a:gdLst>
            <a:ahLst/>
            <a:cxnLst>
              <a:cxn ang="T6">
                <a:pos x="T0" y="T1"/>
              </a:cxn>
              <a:cxn ang="T7">
                <a:pos x="T2" y="T3"/>
              </a:cxn>
              <a:cxn ang="T8">
                <a:pos x="T4" y="T5"/>
              </a:cxn>
            </a:cxnLst>
            <a:rect l="T9" t="T10" r="T11" b="T12"/>
            <a:pathLst>
              <a:path w="1896" h="1266">
                <a:moveTo>
                  <a:pt x="0" y="0"/>
                </a:moveTo>
                <a:lnTo>
                  <a:pt x="1644" y="930"/>
                </a:lnTo>
                <a:lnTo>
                  <a:pt x="1896" y="1266"/>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TextBox 26"/>
          <p:cNvSpPr txBox="1"/>
          <p:nvPr/>
        </p:nvSpPr>
        <p:spPr>
          <a:xfrm>
            <a:off x="6716714" y="3433763"/>
            <a:ext cx="3951287" cy="1225550"/>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Bending strength is defined as </a:t>
            </a:r>
            <a:r>
              <a:rPr lang="en-US" i="1">
                <a:solidFill>
                  <a:schemeClr val="bg1"/>
                </a:solidFill>
                <a:cs typeface="Arial" charset="0"/>
              </a:rPr>
              <a:t>M</a:t>
            </a:r>
            <a:r>
              <a:rPr lang="en-US" i="1" baseline="-25000">
                <a:solidFill>
                  <a:schemeClr val="bg1"/>
                </a:solidFill>
                <a:cs typeface="Arial" charset="0"/>
              </a:rPr>
              <a:t>n</a:t>
            </a:r>
            <a:r>
              <a:rPr lang="en-US">
                <a:solidFill>
                  <a:schemeClr val="bg1"/>
                </a:solidFill>
                <a:cs typeface="Arial" charset="0"/>
              </a:rPr>
              <a:t>, assumed here to be </a:t>
            </a:r>
            <a:r>
              <a:rPr lang="en-US" i="1">
                <a:solidFill>
                  <a:schemeClr val="bg1"/>
                </a:solidFill>
                <a:cs typeface="Arial" charset="0"/>
              </a:rPr>
              <a:t>M</a:t>
            </a:r>
            <a:r>
              <a:rPr lang="en-US" i="1" baseline="-25000">
                <a:solidFill>
                  <a:schemeClr val="bg1"/>
                </a:solidFill>
                <a:cs typeface="Arial" charset="0"/>
              </a:rPr>
              <a:t>p</a:t>
            </a:r>
            <a:r>
              <a:rPr lang="en-US">
                <a:solidFill>
                  <a:schemeClr val="bg1"/>
                </a:solidFill>
                <a:cs typeface="Arial" charset="0"/>
              </a:rPr>
              <a:t> for a laterally braced member.</a:t>
            </a:r>
            <a:endParaRPr lang="en-US" baseline="-25000">
              <a:solidFill>
                <a:schemeClr val="bg1"/>
              </a:solidFill>
              <a:cs typeface="Arial" charset="0"/>
            </a:endParaRPr>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68612"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68613"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1" name="Slide Number Placeholder 20"/>
          <p:cNvSpPr txBox="1">
            <a:spLocks noGrp="1"/>
          </p:cNvSpPr>
          <p:nvPr/>
        </p:nvSpPr>
        <p:spPr>
          <a:xfrm>
            <a:off x="10947400" y="62341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25A913DE-AF77-44D9-B85D-2F19971B430A}" type="slidenum">
              <a:rPr lang="en-US" altLang="en-US" sz="1200">
                <a:solidFill>
                  <a:srgbClr val="BCBCBC"/>
                </a:solidFill>
              </a:rPr>
              <a:pPr algn="r" eaLnBrk="1" hangingPunct="1"/>
              <a:t>66</a:t>
            </a:fld>
            <a:endParaRPr lang="en-US" altLang="en-US" sz="1200">
              <a:solidFill>
                <a:srgbClr val="BCBCBC"/>
              </a:solidFill>
            </a:endParaRPr>
          </a:p>
        </p:txBody>
      </p:sp>
      <p:sp>
        <p:nvSpPr>
          <p:cNvPr id="68615" name="Freeform 8"/>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8616" name="Text Box 42"/>
          <p:cNvSpPr txBox="1">
            <a:spLocks noChangeArrowheads="1"/>
          </p:cNvSpPr>
          <p:nvPr/>
        </p:nvSpPr>
        <p:spPr bwMode="auto">
          <a:xfrm>
            <a:off x="3211514" y="2551113"/>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y</a:t>
            </a:r>
          </a:p>
        </p:txBody>
      </p:sp>
      <p:sp>
        <p:nvSpPr>
          <p:cNvPr id="31" name="TextBox 30"/>
          <p:cNvSpPr txBox="1"/>
          <p:nvPr/>
        </p:nvSpPr>
        <p:spPr>
          <a:xfrm>
            <a:off x="2544764" y="1680518"/>
            <a:ext cx="5310187" cy="461665"/>
          </a:xfrm>
          <a:prstGeom prst="rect">
            <a:avLst/>
          </a:prstGeom>
          <a:solidFill>
            <a:schemeClr val="tx1">
              <a:lumMod val="95000"/>
            </a:schemeClr>
          </a:solidFill>
          <a:ln w="38100" cap="flat">
            <a:solidFill>
              <a:schemeClr val="bg1"/>
            </a:solidFill>
            <a:bevel/>
          </a:ln>
        </p:spPr>
        <p:txBody>
          <a:bodyPr anchor="ctr" anchorCtr="1">
            <a:spAutoFit/>
          </a:bodyPr>
          <a:lstStyle/>
          <a:p>
            <a:pPr algn="ctr" eaLnBrk="0" hangingPunct="0">
              <a:defRPr/>
            </a:pPr>
            <a:r>
              <a:rPr lang="en-US" dirty="0">
                <a:solidFill>
                  <a:schemeClr val="bg1"/>
                </a:solidFill>
                <a:cs typeface="+mn-cs"/>
              </a:rPr>
              <a:t>Now consider the “Direct” analysis</a:t>
            </a:r>
          </a:p>
        </p:txBody>
      </p:sp>
      <p:sp>
        <p:nvSpPr>
          <p:cNvPr id="68618" name="Text Box 42"/>
          <p:cNvSpPr txBox="1">
            <a:spLocks noChangeArrowheads="1"/>
          </p:cNvSpPr>
          <p:nvPr/>
        </p:nvSpPr>
        <p:spPr bwMode="auto">
          <a:xfrm>
            <a:off x="3135313" y="2921001"/>
            <a:ext cx="95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nL</a:t>
            </a:r>
          </a:p>
        </p:txBody>
      </p:sp>
      <p:sp>
        <p:nvSpPr>
          <p:cNvPr id="28" name="TextBox 27"/>
          <p:cNvSpPr txBox="1"/>
          <p:nvPr/>
        </p:nvSpPr>
        <p:spPr>
          <a:xfrm>
            <a:off x="6183314" y="2343151"/>
            <a:ext cx="4484687" cy="860425"/>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Axial strength is defined as </a:t>
            </a:r>
            <a:r>
              <a:rPr lang="en-US" i="1">
                <a:solidFill>
                  <a:schemeClr val="bg1"/>
                </a:solidFill>
                <a:cs typeface="Arial" charset="0"/>
              </a:rPr>
              <a:t>P</a:t>
            </a:r>
            <a:r>
              <a:rPr lang="en-US" i="1" baseline="-25000">
                <a:solidFill>
                  <a:schemeClr val="bg1"/>
                </a:solidFill>
                <a:cs typeface="Arial" charset="0"/>
              </a:rPr>
              <a:t>nL</a:t>
            </a:r>
            <a:r>
              <a:rPr lang="en-US">
                <a:solidFill>
                  <a:schemeClr val="bg1"/>
                </a:solidFill>
                <a:cs typeface="Arial" charset="0"/>
              </a:rPr>
              <a:t> which assumes </a:t>
            </a:r>
            <a:r>
              <a:rPr lang="en-US" i="1">
                <a:solidFill>
                  <a:schemeClr val="bg1"/>
                </a:solidFill>
                <a:cs typeface="Arial" charset="0"/>
              </a:rPr>
              <a:t>K</a:t>
            </a:r>
            <a:r>
              <a:rPr lang="en-US">
                <a:solidFill>
                  <a:schemeClr val="bg1"/>
                </a:solidFill>
                <a:cs typeface="Arial" charset="0"/>
              </a:rPr>
              <a:t>=1 for all cases.</a:t>
            </a:r>
            <a:endParaRPr lang="en-US" baseline="-25000">
              <a:solidFill>
                <a:schemeClr val="bg1"/>
              </a:solidFill>
              <a:cs typeface="Arial" charset="0"/>
            </a:endParaRPr>
          </a:p>
        </p:txBody>
      </p:sp>
      <p:sp>
        <p:nvSpPr>
          <p:cNvPr id="68620" name="Text Box 42"/>
          <p:cNvSpPr txBox="1">
            <a:spLocks noChangeArrowheads="1"/>
          </p:cNvSpPr>
          <p:nvPr/>
        </p:nvSpPr>
        <p:spPr bwMode="auto">
          <a:xfrm>
            <a:off x="6469064" y="5156200"/>
            <a:ext cx="638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p</a:t>
            </a:r>
          </a:p>
        </p:txBody>
      </p:sp>
      <p:sp>
        <p:nvSpPr>
          <p:cNvPr id="68621" name="Freeform 15"/>
          <p:cNvSpPr>
            <a:spLocks/>
          </p:cNvSpPr>
          <p:nvPr/>
        </p:nvSpPr>
        <p:spPr bwMode="auto">
          <a:xfrm>
            <a:off x="3695700" y="2809875"/>
            <a:ext cx="3048000" cy="2362200"/>
          </a:xfrm>
          <a:custGeom>
            <a:avLst/>
            <a:gdLst>
              <a:gd name="T0" fmla="*/ 0 w 1920"/>
              <a:gd name="T1" fmla="*/ 0 h 1488"/>
              <a:gd name="T2" fmla="*/ 2147483647 w 1920"/>
              <a:gd name="T3" fmla="*/ 2147483647 h 1488"/>
              <a:gd name="T4" fmla="*/ 2147483647 w 1920"/>
              <a:gd name="T5" fmla="*/ 2147483647 h 1488"/>
              <a:gd name="T6" fmla="*/ 0 60000 65536"/>
              <a:gd name="T7" fmla="*/ 0 60000 65536"/>
              <a:gd name="T8" fmla="*/ 0 60000 65536"/>
              <a:gd name="T9" fmla="*/ 0 w 1920"/>
              <a:gd name="T10" fmla="*/ 0 h 1488"/>
              <a:gd name="T11" fmla="*/ 1920 w 1920"/>
              <a:gd name="T12" fmla="*/ 1488 h 1488"/>
            </a:gdLst>
            <a:ahLst/>
            <a:cxnLst>
              <a:cxn ang="T6">
                <a:pos x="T0" y="T1"/>
              </a:cxn>
              <a:cxn ang="T7">
                <a:pos x="T2" y="T3"/>
              </a:cxn>
              <a:cxn ang="T8">
                <a:pos x="T4" y="T5"/>
              </a:cxn>
            </a:cxnLst>
            <a:rect l="T9" t="T10" r="T11" b="T12"/>
            <a:pathLst>
              <a:path w="1920" h="1488">
                <a:moveTo>
                  <a:pt x="0" y="0"/>
                </a:moveTo>
                <a:lnTo>
                  <a:pt x="1662" y="1092"/>
                </a:lnTo>
                <a:lnTo>
                  <a:pt x="1920" y="148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8622" name="Freeform 16"/>
          <p:cNvSpPr>
            <a:spLocks/>
          </p:cNvSpPr>
          <p:nvPr/>
        </p:nvSpPr>
        <p:spPr bwMode="auto">
          <a:xfrm>
            <a:off x="3705225" y="3162301"/>
            <a:ext cx="3028950" cy="2005013"/>
          </a:xfrm>
          <a:custGeom>
            <a:avLst/>
            <a:gdLst>
              <a:gd name="T0" fmla="*/ 0 w 1896"/>
              <a:gd name="T1" fmla="*/ 0 h 1266"/>
              <a:gd name="T2" fmla="*/ 2147483647 w 1896"/>
              <a:gd name="T3" fmla="*/ 2147483647 h 1266"/>
              <a:gd name="T4" fmla="*/ 2147483647 w 1896"/>
              <a:gd name="T5" fmla="*/ 2147483647 h 1266"/>
              <a:gd name="T6" fmla="*/ 0 60000 65536"/>
              <a:gd name="T7" fmla="*/ 0 60000 65536"/>
              <a:gd name="T8" fmla="*/ 0 60000 65536"/>
              <a:gd name="T9" fmla="*/ 0 w 1896"/>
              <a:gd name="T10" fmla="*/ 0 h 1266"/>
              <a:gd name="T11" fmla="*/ 1896 w 1896"/>
              <a:gd name="T12" fmla="*/ 1266 h 1266"/>
            </a:gdLst>
            <a:ahLst/>
            <a:cxnLst>
              <a:cxn ang="T6">
                <a:pos x="T0" y="T1"/>
              </a:cxn>
              <a:cxn ang="T7">
                <a:pos x="T2" y="T3"/>
              </a:cxn>
              <a:cxn ang="T8">
                <a:pos x="T4" y="T5"/>
              </a:cxn>
            </a:cxnLst>
            <a:rect l="T9" t="T10" r="T11" b="T12"/>
            <a:pathLst>
              <a:path w="1896" h="1266">
                <a:moveTo>
                  <a:pt x="0" y="0"/>
                </a:moveTo>
                <a:lnTo>
                  <a:pt x="1644" y="930"/>
                </a:lnTo>
                <a:lnTo>
                  <a:pt x="1896" y="1266"/>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TextBox 26"/>
          <p:cNvSpPr txBox="1"/>
          <p:nvPr/>
        </p:nvSpPr>
        <p:spPr>
          <a:xfrm>
            <a:off x="6716714" y="3433763"/>
            <a:ext cx="3951287" cy="1225550"/>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Bending strength is defined as </a:t>
            </a:r>
            <a:r>
              <a:rPr lang="en-US" i="1">
                <a:solidFill>
                  <a:schemeClr val="bg1"/>
                </a:solidFill>
                <a:cs typeface="Arial" charset="0"/>
              </a:rPr>
              <a:t>M</a:t>
            </a:r>
            <a:r>
              <a:rPr lang="en-US" i="1" baseline="-25000">
                <a:solidFill>
                  <a:schemeClr val="bg1"/>
                </a:solidFill>
                <a:cs typeface="Arial" charset="0"/>
              </a:rPr>
              <a:t>n</a:t>
            </a:r>
            <a:r>
              <a:rPr lang="en-US">
                <a:solidFill>
                  <a:schemeClr val="bg1"/>
                </a:solidFill>
                <a:cs typeface="Arial" charset="0"/>
              </a:rPr>
              <a:t>, assumed here to be </a:t>
            </a:r>
            <a:r>
              <a:rPr lang="en-US" i="1">
                <a:solidFill>
                  <a:schemeClr val="bg1"/>
                </a:solidFill>
                <a:cs typeface="Arial" charset="0"/>
              </a:rPr>
              <a:t>M</a:t>
            </a:r>
            <a:r>
              <a:rPr lang="en-US" i="1" baseline="-25000">
                <a:solidFill>
                  <a:schemeClr val="bg1"/>
                </a:solidFill>
                <a:cs typeface="Arial" charset="0"/>
              </a:rPr>
              <a:t>p</a:t>
            </a:r>
            <a:r>
              <a:rPr lang="en-US">
                <a:solidFill>
                  <a:schemeClr val="bg1"/>
                </a:solidFill>
                <a:cs typeface="Arial" charset="0"/>
              </a:rPr>
              <a:t> for a laterally braced member.</a:t>
            </a:r>
            <a:endParaRPr lang="en-US" baseline="-25000">
              <a:solidFill>
                <a:schemeClr val="bg1"/>
              </a:solidFill>
              <a:cs typeface="Arial" charset="0"/>
            </a:endParaRPr>
          </a:p>
        </p:txBody>
      </p:sp>
      <p:sp>
        <p:nvSpPr>
          <p:cNvPr id="68624" name="Text Box 42"/>
          <p:cNvSpPr txBox="1">
            <a:spLocks noChangeArrowheads="1"/>
          </p:cNvSpPr>
          <p:nvPr/>
        </p:nvSpPr>
        <p:spPr bwMode="auto">
          <a:xfrm>
            <a:off x="2974975" y="3414713"/>
            <a:ext cx="954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nKL</a:t>
            </a:r>
          </a:p>
        </p:txBody>
      </p:sp>
      <p:sp>
        <p:nvSpPr>
          <p:cNvPr id="68625" name="Freeform 19"/>
          <p:cNvSpPr>
            <a:spLocks/>
          </p:cNvSpPr>
          <p:nvPr/>
        </p:nvSpPr>
        <p:spPr bwMode="auto">
          <a:xfrm>
            <a:off x="3714750" y="3705226"/>
            <a:ext cx="3009900" cy="1457325"/>
          </a:xfrm>
          <a:custGeom>
            <a:avLst/>
            <a:gdLst>
              <a:gd name="T0" fmla="*/ 0 w 1890"/>
              <a:gd name="T1" fmla="*/ 0 h 918"/>
              <a:gd name="T2" fmla="*/ 2147483647 w 1890"/>
              <a:gd name="T3" fmla="*/ 1738907813 h 918"/>
              <a:gd name="T4" fmla="*/ 2147483647 w 1890"/>
              <a:gd name="T5" fmla="*/ 2147483647 h 918"/>
              <a:gd name="T6" fmla="*/ 0 60000 65536"/>
              <a:gd name="T7" fmla="*/ 0 60000 65536"/>
              <a:gd name="T8" fmla="*/ 0 60000 65536"/>
              <a:gd name="T9" fmla="*/ 0 w 1890"/>
              <a:gd name="T10" fmla="*/ 0 h 918"/>
              <a:gd name="T11" fmla="*/ 1890 w 1890"/>
              <a:gd name="T12" fmla="*/ 918 h 918"/>
            </a:gdLst>
            <a:ahLst/>
            <a:cxnLst>
              <a:cxn ang="T6">
                <a:pos x="T0" y="T1"/>
              </a:cxn>
              <a:cxn ang="T7">
                <a:pos x="T2" y="T3"/>
              </a:cxn>
              <a:cxn ang="T8">
                <a:pos x="T4" y="T5"/>
              </a:cxn>
            </a:cxnLst>
            <a:rect l="T9" t="T10" r="T11" b="T12"/>
            <a:pathLst>
              <a:path w="1890" h="918">
                <a:moveTo>
                  <a:pt x="0" y="0"/>
                </a:moveTo>
                <a:lnTo>
                  <a:pt x="1596" y="690"/>
                </a:lnTo>
                <a:lnTo>
                  <a:pt x="1890" y="918"/>
                </a:ln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8626" name="Line 20"/>
          <p:cNvSpPr>
            <a:spLocks noChangeShapeType="1"/>
          </p:cNvSpPr>
          <p:nvPr/>
        </p:nvSpPr>
        <p:spPr bwMode="auto">
          <a:xfrm flipV="1">
            <a:off x="4129088" y="3390901"/>
            <a:ext cx="0" cy="485775"/>
          </a:xfrm>
          <a:prstGeom prst="line">
            <a:avLst/>
          </a:prstGeom>
          <a:noFill/>
          <a:ln w="19050">
            <a:solidFill>
              <a:srgbClr val="E63F04"/>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68627" name="Line 21"/>
          <p:cNvSpPr>
            <a:spLocks noChangeShapeType="1"/>
          </p:cNvSpPr>
          <p:nvPr/>
        </p:nvSpPr>
        <p:spPr bwMode="auto">
          <a:xfrm flipV="1">
            <a:off x="6196013" y="4552951"/>
            <a:ext cx="0" cy="214313"/>
          </a:xfrm>
          <a:prstGeom prst="line">
            <a:avLst/>
          </a:prstGeom>
          <a:noFill/>
          <a:ln w="19050">
            <a:solidFill>
              <a:srgbClr val="E63F04"/>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68628" name="Line 22"/>
          <p:cNvSpPr>
            <a:spLocks noChangeShapeType="1"/>
          </p:cNvSpPr>
          <p:nvPr/>
        </p:nvSpPr>
        <p:spPr bwMode="auto">
          <a:xfrm flipV="1">
            <a:off x="4710113" y="3724276"/>
            <a:ext cx="0" cy="404813"/>
          </a:xfrm>
          <a:prstGeom prst="line">
            <a:avLst/>
          </a:prstGeom>
          <a:noFill/>
          <a:ln w="19050">
            <a:solidFill>
              <a:srgbClr val="E63F04"/>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68629" name="Line 23"/>
          <p:cNvSpPr>
            <a:spLocks noChangeShapeType="1"/>
          </p:cNvSpPr>
          <p:nvPr/>
        </p:nvSpPr>
        <p:spPr bwMode="auto">
          <a:xfrm flipV="1">
            <a:off x="5324475" y="4067176"/>
            <a:ext cx="0" cy="328613"/>
          </a:xfrm>
          <a:prstGeom prst="line">
            <a:avLst/>
          </a:prstGeom>
          <a:noFill/>
          <a:ln w="19050">
            <a:solidFill>
              <a:srgbClr val="E63F04"/>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2" name="TextBox 31"/>
          <p:cNvSpPr txBox="1"/>
          <p:nvPr/>
        </p:nvSpPr>
        <p:spPr>
          <a:xfrm>
            <a:off x="2540000" y="5616575"/>
            <a:ext cx="7634288" cy="857250"/>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dirty="0">
                <a:solidFill>
                  <a:schemeClr val="bg1"/>
                </a:solidFill>
                <a:cs typeface="Arial" charset="0"/>
              </a:rPr>
              <a:t>Therefore, design curve is shifted upwards from traditional assumptions.</a:t>
            </a:r>
            <a:endParaRPr lang="en-US" baseline="-25000" dirty="0">
              <a:solidFill>
                <a:schemeClr val="bg1"/>
              </a:solidFill>
              <a:cs typeface="Arial" charset="0"/>
            </a:endParaRPr>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69636"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69637"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1" name="Slide Number Placeholder 20"/>
          <p:cNvSpPr txBox="1">
            <a:spLocks noGrp="1"/>
          </p:cNvSpPr>
          <p:nvPr/>
        </p:nvSpPr>
        <p:spPr>
          <a:xfrm>
            <a:off x="10922000" y="62341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0CB1BAA6-C216-4FE1-9E25-7D56E7F9B024}" type="slidenum">
              <a:rPr lang="en-US" altLang="en-US" sz="1200">
                <a:solidFill>
                  <a:srgbClr val="BCBCBC"/>
                </a:solidFill>
              </a:rPr>
              <a:pPr algn="r" eaLnBrk="1" hangingPunct="1"/>
              <a:t>67</a:t>
            </a:fld>
            <a:endParaRPr lang="en-US" altLang="en-US" sz="1200" dirty="0">
              <a:solidFill>
                <a:srgbClr val="BCBCBC"/>
              </a:solidFill>
            </a:endParaRPr>
          </a:p>
        </p:txBody>
      </p:sp>
      <p:sp>
        <p:nvSpPr>
          <p:cNvPr id="69639" name="Freeform 8"/>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9640" name="Text Box 42"/>
          <p:cNvSpPr txBox="1">
            <a:spLocks noChangeArrowheads="1"/>
          </p:cNvSpPr>
          <p:nvPr/>
        </p:nvSpPr>
        <p:spPr bwMode="auto">
          <a:xfrm>
            <a:off x="3211514" y="2551113"/>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y</a:t>
            </a:r>
          </a:p>
        </p:txBody>
      </p:sp>
      <p:sp>
        <p:nvSpPr>
          <p:cNvPr id="69641" name="Text Box 42"/>
          <p:cNvSpPr txBox="1">
            <a:spLocks noChangeArrowheads="1"/>
          </p:cNvSpPr>
          <p:nvPr/>
        </p:nvSpPr>
        <p:spPr bwMode="auto">
          <a:xfrm>
            <a:off x="3135313" y="2921001"/>
            <a:ext cx="95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nL</a:t>
            </a:r>
          </a:p>
        </p:txBody>
      </p:sp>
      <p:sp>
        <p:nvSpPr>
          <p:cNvPr id="69642" name="Text Box 42"/>
          <p:cNvSpPr txBox="1">
            <a:spLocks noChangeArrowheads="1"/>
          </p:cNvSpPr>
          <p:nvPr/>
        </p:nvSpPr>
        <p:spPr bwMode="auto">
          <a:xfrm>
            <a:off x="6469064" y="5156200"/>
            <a:ext cx="638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p</a:t>
            </a:r>
          </a:p>
        </p:txBody>
      </p:sp>
      <p:sp>
        <p:nvSpPr>
          <p:cNvPr id="69643" name="Freeform 15"/>
          <p:cNvSpPr>
            <a:spLocks/>
          </p:cNvSpPr>
          <p:nvPr/>
        </p:nvSpPr>
        <p:spPr bwMode="auto">
          <a:xfrm>
            <a:off x="3695700" y="2809875"/>
            <a:ext cx="3048000" cy="2362200"/>
          </a:xfrm>
          <a:custGeom>
            <a:avLst/>
            <a:gdLst>
              <a:gd name="T0" fmla="*/ 0 w 1920"/>
              <a:gd name="T1" fmla="*/ 0 h 1488"/>
              <a:gd name="T2" fmla="*/ 2147483647 w 1920"/>
              <a:gd name="T3" fmla="*/ 2147483647 h 1488"/>
              <a:gd name="T4" fmla="*/ 2147483647 w 1920"/>
              <a:gd name="T5" fmla="*/ 2147483647 h 1488"/>
              <a:gd name="T6" fmla="*/ 0 60000 65536"/>
              <a:gd name="T7" fmla="*/ 0 60000 65536"/>
              <a:gd name="T8" fmla="*/ 0 60000 65536"/>
              <a:gd name="T9" fmla="*/ 0 w 1920"/>
              <a:gd name="T10" fmla="*/ 0 h 1488"/>
              <a:gd name="T11" fmla="*/ 1920 w 1920"/>
              <a:gd name="T12" fmla="*/ 1488 h 1488"/>
            </a:gdLst>
            <a:ahLst/>
            <a:cxnLst>
              <a:cxn ang="T6">
                <a:pos x="T0" y="T1"/>
              </a:cxn>
              <a:cxn ang="T7">
                <a:pos x="T2" y="T3"/>
              </a:cxn>
              <a:cxn ang="T8">
                <a:pos x="T4" y="T5"/>
              </a:cxn>
            </a:cxnLst>
            <a:rect l="T9" t="T10" r="T11" b="T12"/>
            <a:pathLst>
              <a:path w="1920" h="1488">
                <a:moveTo>
                  <a:pt x="0" y="0"/>
                </a:moveTo>
                <a:lnTo>
                  <a:pt x="1662" y="1092"/>
                </a:lnTo>
                <a:lnTo>
                  <a:pt x="1920" y="148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9644" name="Freeform 16"/>
          <p:cNvSpPr>
            <a:spLocks/>
          </p:cNvSpPr>
          <p:nvPr/>
        </p:nvSpPr>
        <p:spPr bwMode="auto">
          <a:xfrm>
            <a:off x="3705225" y="3162301"/>
            <a:ext cx="3028950" cy="2005013"/>
          </a:xfrm>
          <a:custGeom>
            <a:avLst/>
            <a:gdLst>
              <a:gd name="T0" fmla="*/ 0 w 1896"/>
              <a:gd name="T1" fmla="*/ 0 h 1266"/>
              <a:gd name="T2" fmla="*/ 2147483647 w 1896"/>
              <a:gd name="T3" fmla="*/ 2147483647 h 1266"/>
              <a:gd name="T4" fmla="*/ 2147483647 w 1896"/>
              <a:gd name="T5" fmla="*/ 2147483647 h 1266"/>
              <a:gd name="T6" fmla="*/ 0 60000 65536"/>
              <a:gd name="T7" fmla="*/ 0 60000 65536"/>
              <a:gd name="T8" fmla="*/ 0 60000 65536"/>
              <a:gd name="T9" fmla="*/ 0 w 1896"/>
              <a:gd name="T10" fmla="*/ 0 h 1266"/>
              <a:gd name="T11" fmla="*/ 1896 w 1896"/>
              <a:gd name="T12" fmla="*/ 1266 h 1266"/>
            </a:gdLst>
            <a:ahLst/>
            <a:cxnLst>
              <a:cxn ang="T6">
                <a:pos x="T0" y="T1"/>
              </a:cxn>
              <a:cxn ang="T7">
                <a:pos x="T2" y="T3"/>
              </a:cxn>
              <a:cxn ang="T8">
                <a:pos x="T4" y="T5"/>
              </a:cxn>
            </a:cxnLst>
            <a:rect l="T9" t="T10" r="T11" b="T12"/>
            <a:pathLst>
              <a:path w="1896" h="1266">
                <a:moveTo>
                  <a:pt x="0" y="0"/>
                </a:moveTo>
                <a:lnTo>
                  <a:pt x="1644" y="930"/>
                </a:lnTo>
                <a:lnTo>
                  <a:pt x="1896" y="1266"/>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9645" name="Text Box 42"/>
          <p:cNvSpPr txBox="1">
            <a:spLocks noChangeArrowheads="1"/>
          </p:cNvSpPr>
          <p:nvPr/>
        </p:nvSpPr>
        <p:spPr bwMode="auto">
          <a:xfrm>
            <a:off x="3276600" y="3894139"/>
            <a:ext cx="636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u</a:t>
            </a:r>
          </a:p>
        </p:txBody>
      </p:sp>
      <p:sp>
        <p:nvSpPr>
          <p:cNvPr id="69646" name="Text Box 42"/>
          <p:cNvSpPr txBox="1">
            <a:spLocks noChangeArrowheads="1"/>
          </p:cNvSpPr>
          <p:nvPr/>
        </p:nvSpPr>
        <p:spPr bwMode="auto">
          <a:xfrm>
            <a:off x="5184776" y="5149851"/>
            <a:ext cx="638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u</a:t>
            </a:r>
          </a:p>
        </p:txBody>
      </p:sp>
      <p:cxnSp>
        <p:nvCxnSpPr>
          <p:cNvPr id="69647" name="Straight Connector 37"/>
          <p:cNvCxnSpPr>
            <a:cxnSpLocks noChangeShapeType="1"/>
          </p:cNvCxnSpPr>
          <p:nvPr/>
        </p:nvCxnSpPr>
        <p:spPr bwMode="auto">
          <a:xfrm rot="5400000" flipH="1" flipV="1">
            <a:off x="4810919" y="4580732"/>
            <a:ext cx="1204913" cy="0"/>
          </a:xfrm>
          <a:prstGeom prst="line">
            <a:avLst/>
          </a:prstGeom>
          <a:noFill/>
          <a:ln w="12700" algn="ctr">
            <a:solidFill>
              <a:schemeClr val="bg1"/>
            </a:solidFill>
            <a:prstDash val="dash"/>
            <a:round/>
            <a:headEnd/>
            <a:tailEnd/>
          </a:ln>
          <a:extLst>
            <a:ext uri="{909E8E84-426E-40DD-AFC4-6F175D3DCCD1}">
              <a14:hiddenFill xmlns:a14="http://schemas.microsoft.com/office/drawing/2010/main">
                <a:noFill/>
              </a14:hiddenFill>
            </a:ext>
          </a:extLst>
        </p:spPr>
      </p:cxnSp>
      <p:sp>
        <p:nvSpPr>
          <p:cNvPr id="69648" name="Text Box 56"/>
          <p:cNvSpPr txBox="1">
            <a:spLocks noChangeArrowheads="1"/>
          </p:cNvSpPr>
          <p:nvPr/>
        </p:nvSpPr>
        <p:spPr bwMode="auto">
          <a:xfrm>
            <a:off x="6307138" y="1682751"/>
            <a:ext cx="38671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Elastic 2</a:t>
            </a:r>
            <a:r>
              <a:rPr lang="en-US" altLang="en-US" baseline="30000">
                <a:solidFill>
                  <a:schemeClr val="bg1"/>
                </a:solidFill>
              </a:rPr>
              <a:t>nd</a:t>
            </a:r>
            <a:r>
              <a:rPr lang="en-US" altLang="en-US">
                <a:solidFill>
                  <a:schemeClr val="bg1"/>
                </a:solidFill>
              </a:rPr>
              <a:t> order (direct analysis includes notional loads and reduced stiffness).</a:t>
            </a:r>
          </a:p>
        </p:txBody>
      </p:sp>
      <p:sp>
        <p:nvSpPr>
          <p:cNvPr id="30" name="Freeform 29"/>
          <p:cNvSpPr/>
          <p:nvPr/>
        </p:nvSpPr>
        <p:spPr>
          <a:xfrm>
            <a:off x="3730625" y="3890963"/>
            <a:ext cx="2554288" cy="1276350"/>
          </a:xfrm>
          <a:custGeom>
            <a:avLst/>
            <a:gdLst>
              <a:gd name="connsiteX0" fmla="*/ 0 w 2090058"/>
              <a:gd name="connsiteY0" fmla="*/ 1654629 h 1654629"/>
              <a:gd name="connsiteX1" fmla="*/ 580572 w 2090058"/>
              <a:gd name="connsiteY1" fmla="*/ 986971 h 1654629"/>
              <a:gd name="connsiteX2" fmla="*/ 1219200 w 2090058"/>
              <a:gd name="connsiteY2" fmla="*/ 406400 h 1654629"/>
              <a:gd name="connsiteX3" fmla="*/ 2090058 w 2090058"/>
              <a:gd name="connsiteY3" fmla="*/ 0 h 1654629"/>
            </a:gdLst>
            <a:ahLst/>
            <a:cxnLst>
              <a:cxn ang="0">
                <a:pos x="connsiteX0" y="connsiteY0"/>
              </a:cxn>
              <a:cxn ang="0">
                <a:pos x="connsiteX1" y="connsiteY1"/>
              </a:cxn>
              <a:cxn ang="0">
                <a:pos x="connsiteX2" y="connsiteY2"/>
              </a:cxn>
              <a:cxn ang="0">
                <a:pos x="connsiteX3" y="connsiteY3"/>
              </a:cxn>
            </a:cxnLst>
            <a:rect l="l" t="t" r="r" b="b"/>
            <a:pathLst>
              <a:path w="2090058" h="1654629">
                <a:moveTo>
                  <a:pt x="0" y="1654629"/>
                </a:moveTo>
                <a:cubicBezTo>
                  <a:pt x="188686" y="1424819"/>
                  <a:pt x="377372" y="1195009"/>
                  <a:pt x="580572" y="986971"/>
                </a:cubicBezTo>
                <a:cubicBezTo>
                  <a:pt x="783772" y="778933"/>
                  <a:pt x="967619" y="570895"/>
                  <a:pt x="1219200" y="406400"/>
                </a:cubicBezTo>
                <a:cubicBezTo>
                  <a:pt x="1470781" y="241905"/>
                  <a:pt x="1780419" y="120952"/>
                  <a:pt x="2090058" y="0"/>
                </a:cubicBezTo>
              </a:path>
            </a:pathLst>
          </a:custGeom>
          <a:ln w="508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33" name="Straight Connector 32"/>
          <p:cNvCxnSpPr/>
          <p:nvPr/>
        </p:nvCxnSpPr>
        <p:spPr>
          <a:xfrm>
            <a:off x="6022975" y="1916114"/>
            <a:ext cx="363538" cy="1587"/>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24001" y="1357314"/>
            <a:ext cx="4340225" cy="2320925"/>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dirty="0">
                <a:solidFill>
                  <a:schemeClr val="bg1"/>
                </a:solidFill>
                <a:cs typeface="Arial" charset="0"/>
              </a:rPr>
              <a:t>Direct analysis accounts for interaction by including additional lateral “notional” loads and reducing the frame stiffness thus calibrating the member design to </a:t>
            </a:r>
            <a:r>
              <a:rPr lang="en-US" i="1" dirty="0">
                <a:solidFill>
                  <a:schemeClr val="bg1"/>
                </a:solidFill>
                <a:cs typeface="Arial" charset="0"/>
              </a:rPr>
              <a:t>K </a:t>
            </a:r>
            <a:r>
              <a:rPr lang="en-US" dirty="0">
                <a:solidFill>
                  <a:schemeClr val="bg1"/>
                </a:solidFill>
                <a:cs typeface="Arial" charset="0"/>
              </a:rPr>
              <a:t>= 1 analysis.</a:t>
            </a:r>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cxnSp>
        <p:nvCxnSpPr>
          <p:cNvPr id="69653" name="Straight Connector 36"/>
          <p:cNvCxnSpPr>
            <a:cxnSpLocks noChangeShapeType="1"/>
          </p:cNvCxnSpPr>
          <p:nvPr/>
        </p:nvCxnSpPr>
        <p:spPr bwMode="auto">
          <a:xfrm>
            <a:off x="3730625" y="4122739"/>
            <a:ext cx="2859088" cy="1587"/>
          </a:xfrm>
          <a:prstGeom prst="line">
            <a:avLst/>
          </a:prstGeom>
          <a:noFill/>
          <a:ln w="12700" algn="ctr">
            <a:solidFill>
              <a:schemeClr val="bg1"/>
            </a:solidFill>
            <a:prstDash val="dash"/>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70660"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70661"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1" name="Slide Number Placeholder 20"/>
          <p:cNvSpPr txBox="1">
            <a:spLocks noGrp="1"/>
          </p:cNvSpPr>
          <p:nvPr/>
        </p:nvSpPr>
        <p:spPr>
          <a:xfrm>
            <a:off x="10947400" y="62341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FFBE2FFC-45BB-4080-9B9F-BEBC0CABA92A}" type="slidenum">
              <a:rPr lang="en-US" altLang="en-US" sz="1200">
                <a:solidFill>
                  <a:srgbClr val="BCBCBC"/>
                </a:solidFill>
              </a:rPr>
              <a:pPr algn="r" eaLnBrk="1" hangingPunct="1"/>
              <a:t>68</a:t>
            </a:fld>
            <a:endParaRPr lang="en-US" altLang="en-US" sz="1200">
              <a:solidFill>
                <a:srgbClr val="BCBCBC"/>
              </a:solidFill>
            </a:endParaRPr>
          </a:p>
        </p:txBody>
      </p:sp>
      <p:sp>
        <p:nvSpPr>
          <p:cNvPr id="70663" name="Freeform 8"/>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664" name="Text Box 42"/>
          <p:cNvSpPr txBox="1">
            <a:spLocks noChangeArrowheads="1"/>
          </p:cNvSpPr>
          <p:nvPr/>
        </p:nvSpPr>
        <p:spPr bwMode="auto">
          <a:xfrm>
            <a:off x="3211514" y="2551113"/>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y</a:t>
            </a:r>
          </a:p>
        </p:txBody>
      </p:sp>
      <p:sp>
        <p:nvSpPr>
          <p:cNvPr id="70665" name="Text Box 42"/>
          <p:cNvSpPr txBox="1">
            <a:spLocks noChangeArrowheads="1"/>
          </p:cNvSpPr>
          <p:nvPr/>
        </p:nvSpPr>
        <p:spPr bwMode="auto">
          <a:xfrm>
            <a:off x="3135313" y="2921001"/>
            <a:ext cx="95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nL</a:t>
            </a:r>
          </a:p>
        </p:txBody>
      </p:sp>
      <p:sp>
        <p:nvSpPr>
          <p:cNvPr id="70666" name="Text Box 42"/>
          <p:cNvSpPr txBox="1">
            <a:spLocks noChangeArrowheads="1"/>
          </p:cNvSpPr>
          <p:nvPr/>
        </p:nvSpPr>
        <p:spPr bwMode="auto">
          <a:xfrm>
            <a:off x="6469064" y="5156200"/>
            <a:ext cx="638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p</a:t>
            </a:r>
          </a:p>
        </p:txBody>
      </p:sp>
      <p:sp>
        <p:nvSpPr>
          <p:cNvPr id="70667" name="Freeform 12"/>
          <p:cNvSpPr>
            <a:spLocks/>
          </p:cNvSpPr>
          <p:nvPr/>
        </p:nvSpPr>
        <p:spPr bwMode="auto">
          <a:xfrm>
            <a:off x="3695700" y="2809875"/>
            <a:ext cx="3048000" cy="2362200"/>
          </a:xfrm>
          <a:custGeom>
            <a:avLst/>
            <a:gdLst>
              <a:gd name="T0" fmla="*/ 0 w 1920"/>
              <a:gd name="T1" fmla="*/ 0 h 1488"/>
              <a:gd name="T2" fmla="*/ 2147483647 w 1920"/>
              <a:gd name="T3" fmla="*/ 2147483647 h 1488"/>
              <a:gd name="T4" fmla="*/ 2147483647 w 1920"/>
              <a:gd name="T5" fmla="*/ 2147483647 h 1488"/>
              <a:gd name="T6" fmla="*/ 0 60000 65536"/>
              <a:gd name="T7" fmla="*/ 0 60000 65536"/>
              <a:gd name="T8" fmla="*/ 0 60000 65536"/>
              <a:gd name="T9" fmla="*/ 0 w 1920"/>
              <a:gd name="T10" fmla="*/ 0 h 1488"/>
              <a:gd name="T11" fmla="*/ 1920 w 1920"/>
              <a:gd name="T12" fmla="*/ 1488 h 1488"/>
            </a:gdLst>
            <a:ahLst/>
            <a:cxnLst>
              <a:cxn ang="T6">
                <a:pos x="T0" y="T1"/>
              </a:cxn>
              <a:cxn ang="T7">
                <a:pos x="T2" y="T3"/>
              </a:cxn>
              <a:cxn ang="T8">
                <a:pos x="T4" y="T5"/>
              </a:cxn>
            </a:cxnLst>
            <a:rect l="T9" t="T10" r="T11" b="T12"/>
            <a:pathLst>
              <a:path w="1920" h="1488">
                <a:moveTo>
                  <a:pt x="0" y="0"/>
                </a:moveTo>
                <a:lnTo>
                  <a:pt x="1662" y="1092"/>
                </a:lnTo>
                <a:lnTo>
                  <a:pt x="1920" y="148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668" name="Freeform 13"/>
          <p:cNvSpPr>
            <a:spLocks/>
          </p:cNvSpPr>
          <p:nvPr/>
        </p:nvSpPr>
        <p:spPr bwMode="auto">
          <a:xfrm>
            <a:off x="3705225" y="3162301"/>
            <a:ext cx="3028950" cy="2005013"/>
          </a:xfrm>
          <a:custGeom>
            <a:avLst/>
            <a:gdLst>
              <a:gd name="T0" fmla="*/ 0 w 1896"/>
              <a:gd name="T1" fmla="*/ 0 h 1266"/>
              <a:gd name="T2" fmla="*/ 2147483647 w 1896"/>
              <a:gd name="T3" fmla="*/ 2147483647 h 1266"/>
              <a:gd name="T4" fmla="*/ 2147483647 w 1896"/>
              <a:gd name="T5" fmla="*/ 2147483647 h 1266"/>
              <a:gd name="T6" fmla="*/ 0 60000 65536"/>
              <a:gd name="T7" fmla="*/ 0 60000 65536"/>
              <a:gd name="T8" fmla="*/ 0 60000 65536"/>
              <a:gd name="T9" fmla="*/ 0 w 1896"/>
              <a:gd name="T10" fmla="*/ 0 h 1266"/>
              <a:gd name="T11" fmla="*/ 1896 w 1896"/>
              <a:gd name="T12" fmla="*/ 1266 h 1266"/>
            </a:gdLst>
            <a:ahLst/>
            <a:cxnLst>
              <a:cxn ang="T6">
                <a:pos x="T0" y="T1"/>
              </a:cxn>
              <a:cxn ang="T7">
                <a:pos x="T2" y="T3"/>
              </a:cxn>
              <a:cxn ang="T8">
                <a:pos x="T4" y="T5"/>
              </a:cxn>
            </a:cxnLst>
            <a:rect l="T9" t="T10" r="T11" b="T12"/>
            <a:pathLst>
              <a:path w="1896" h="1266">
                <a:moveTo>
                  <a:pt x="0" y="0"/>
                </a:moveTo>
                <a:lnTo>
                  <a:pt x="1644" y="930"/>
                </a:lnTo>
                <a:lnTo>
                  <a:pt x="1896" y="1266"/>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669" name="Text Box 42"/>
          <p:cNvSpPr txBox="1">
            <a:spLocks noChangeArrowheads="1"/>
          </p:cNvSpPr>
          <p:nvPr/>
        </p:nvSpPr>
        <p:spPr bwMode="auto">
          <a:xfrm>
            <a:off x="3276600" y="3894139"/>
            <a:ext cx="636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u</a:t>
            </a:r>
          </a:p>
        </p:txBody>
      </p:sp>
      <p:sp>
        <p:nvSpPr>
          <p:cNvPr id="70670" name="Text Box 42"/>
          <p:cNvSpPr txBox="1">
            <a:spLocks noChangeArrowheads="1"/>
          </p:cNvSpPr>
          <p:nvPr/>
        </p:nvSpPr>
        <p:spPr bwMode="auto">
          <a:xfrm>
            <a:off x="5184776" y="5149851"/>
            <a:ext cx="638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u</a:t>
            </a:r>
          </a:p>
        </p:txBody>
      </p:sp>
      <p:cxnSp>
        <p:nvCxnSpPr>
          <p:cNvPr id="70671" name="Straight Connector 36"/>
          <p:cNvCxnSpPr>
            <a:cxnSpLocks noChangeShapeType="1"/>
          </p:cNvCxnSpPr>
          <p:nvPr/>
        </p:nvCxnSpPr>
        <p:spPr bwMode="auto">
          <a:xfrm>
            <a:off x="3730625" y="4122739"/>
            <a:ext cx="2859088" cy="1587"/>
          </a:xfrm>
          <a:prstGeom prst="line">
            <a:avLst/>
          </a:prstGeom>
          <a:noFill/>
          <a:ln w="12700" algn="ctr">
            <a:solidFill>
              <a:schemeClr val="bg1"/>
            </a:solidFill>
            <a:prstDash val="dash"/>
            <a:round/>
            <a:headEnd/>
            <a:tailEnd/>
          </a:ln>
          <a:extLst>
            <a:ext uri="{909E8E84-426E-40DD-AFC4-6F175D3DCCD1}">
              <a14:hiddenFill xmlns:a14="http://schemas.microsoft.com/office/drawing/2010/main">
                <a:noFill/>
              </a14:hiddenFill>
            </a:ext>
          </a:extLst>
        </p:spPr>
      </p:cxnSp>
      <p:cxnSp>
        <p:nvCxnSpPr>
          <p:cNvPr id="70672" name="Straight Connector 37"/>
          <p:cNvCxnSpPr>
            <a:cxnSpLocks noChangeShapeType="1"/>
          </p:cNvCxnSpPr>
          <p:nvPr/>
        </p:nvCxnSpPr>
        <p:spPr bwMode="auto">
          <a:xfrm rot="5400000" flipH="1" flipV="1">
            <a:off x="4810919" y="4580732"/>
            <a:ext cx="1204913" cy="0"/>
          </a:xfrm>
          <a:prstGeom prst="line">
            <a:avLst/>
          </a:prstGeom>
          <a:noFill/>
          <a:ln w="12700" algn="ctr">
            <a:solidFill>
              <a:schemeClr val="bg1"/>
            </a:solidFill>
            <a:prstDash val="dash"/>
            <a:round/>
            <a:headEnd/>
            <a:tailEnd/>
          </a:ln>
          <a:extLst>
            <a:ext uri="{909E8E84-426E-40DD-AFC4-6F175D3DCCD1}">
              <a14:hiddenFill xmlns:a14="http://schemas.microsoft.com/office/drawing/2010/main">
                <a:noFill/>
              </a14:hiddenFill>
            </a:ext>
          </a:extLst>
        </p:spPr>
      </p:cxnSp>
      <p:sp>
        <p:nvSpPr>
          <p:cNvPr id="70673" name="Text Box 56"/>
          <p:cNvSpPr txBox="1">
            <a:spLocks noChangeArrowheads="1"/>
          </p:cNvSpPr>
          <p:nvPr/>
        </p:nvSpPr>
        <p:spPr bwMode="auto">
          <a:xfrm>
            <a:off x="6307138" y="1682751"/>
            <a:ext cx="38671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Elastic 2</a:t>
            </a:r>
            <a:r>
              <a:rPr lang="en-US" altLang="en-US" baseline="30000">
                <a:solidFill>
                  <a:schemeClr val="bg1"/>
                </a:solidFill>
              </a:rPr>
              <a:t>nd</a:t>
            </a:r>
            <a:r>
              <a:rPr lang="en-US" altLang="en-US">
                <a:solidFill>
                  <a:schemeClr val="bg1"/>
                </a:solidFill>
              </a:rPr>
              <a:t> order (direct analysis includes notional loads and reduced stiffness).</a:t>
            </a:r>
          </a:p>
        </p:txBody>
      </p:sp>
      <p:sp>
        <p:nvSpPr>
          <p:cNvPr id="30" name="Freeform 29"/>
          <p:cNvSpPr/>
          <p:nvPr/>
        </p:nvSpPr>
        <p:spPr>
          <a:xfrm>
            <a:off x="3730625" y="3890963"/>
            <a:ext cx="2554288" cy="1276350"/>
          </a:xfrm>
          <a:custGeom>
            <a:avLst/>
            <a:gdLst>
              <a:gd name="connsiteX0" fmla="*/ 0 w 2090058"/>
              <a:gd name="connsiteY0" fmla="*/ 1654629 h 1654629"/>
              <a:gd name="connsiteX1" fmla="*/ 580572 w 2090058"/>
              <a:gd name="connsiteY1" fmla="*/ 986971 h 1654629"/>
              <a:gd name="connsiteX2" fmla="*/ 1219200 w 2090058"/>
              <a:gd name="connsiteY2" fmla="*/ 406400 h 1654629"/>
              <a:gd name="connsiteX3" fmla="*/ 2090058 w 2090058"/>
              <a:gd name="connsiteY3" fmla="*/ 0 h 1654629"/>
            </a:gdLst>
            <a:ahLst/>
            <a:cxnLst>
              <a:cxn ang="0">
                <a:pos x="connsiteX0" y="connsiteY0"/>
              </a:cxn>
              <a:cxn ang="0">
                <a:pos x="connsiteX1" y="connsiteY1"/>
              </a:cxn>
              <a:cxn ang="0">
                <a:pos x="connsiteX2" y="connsiteY2"/>
              </a:cxn>
              <a:cxn ang="0">
                <a:pos x="connsiteX3" y="connsiteY3"/>
              </a:cxn>
            </a:cxnLst>
            <a:rect l="l" t="t" r="r" b="b"/>
            <a:pathLst>
              <a:path w="2090058" h="1654629">
                <a:moveTo>
                  <a:pt x="0" y="1654629"/>
                </a:moveTo>
                <a:cubicBezTo>
                  <a:pt x="188686" y="1424819"/>
                  <a:pt x="377372" y="1195009"/>
                  <a:pt x="580572" y="986971"/>
                </a:cubicBezTo>
                <a:cubicBezTo>
                  <a:pt x="783772" y="778933"/>
                  <a:pt x="967619" y="570895"/>
                  <a:pt x="1219200" y="406400"/>
                </a:cubicBezTo>
                <a:cubicBezTo>
                  <a:pt x="1470781" y="241905"/>
                  <a:pt x="1780419" y="120952"/>
                  <a:pt x="2090058" y="0"/>
                </a:cubicBezTo>
              </a:path>
            </a:pathLst>
          </a:custGeom>
          <a:ln w="508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33" name="Straight Connector 32"/>
          <p:cNvCxnSpPr/>
          <p:nvPr/>
        </p:nvCxnSpPr>
        <p:spPr>
          <a:xfrm>
            <a:off x="6022975" y="1916114"/>
            <a:ext cx="363538" cy="1587"/>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70676" name="Text Box 57"/>
          <p:cNvSpPr txBox="1">
            <a:spLocks noChangeArrowheads="1"/>
          </p:cNvSpPr>
          <p:nvPr/>
        </p:nvSpPr>
        <p:spPr bwMode="auto">
          <a:xfrm>
            <a:off x="6375400" y="2932113"/>
            <a:ext cx="281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Actual Response</a:t>
            </a:r>
          </a:p>
        </p:txBody>
      </p:sp>
      <p:sp>
        <p:nvSpPr>
          <p:cNvPr id="70677" name="Freeform 39"/>
          <p:cNvSpPr>
            <a:spLocks/>
          </p:cNvSpPr>
          <p:nvPr/>
        </p:nvSpPr>
        <p:spPr bwMode="auto">
          <a:xfrm>
            <a:off x="3730626" y="4108450"/>
            <a:ext cx="1958975" cy="1073150"/>
          </a:xfrm>
          <a:custGeom>
            <a:avLst/>
            <a:gdLst>
              <a:gd name="T0" fmla="*/ 0 w 2423886"/>
              <a:gd name="T1" fmla="*/ 1107543 h 1061962"/>
              <a:gd name="T2" fmla="*/ 185774 w 2423886"/>
              <a:gd name="T3" fmla="*/ 592876 h 1061962"/>
              <a:gd name="T4" fmla="*/ 365355 w 2423886"/>
              <a:gd name="T5" fmla="*/ 290130 h 1061962"/>
              <a:gd name="T6" fmla="*/ 582090 w 2423886"/>
              <a:gd name="T7" fmla="*/ 108484 h 1061962"/>
              <a:gd name="T8" fmla="*/ 829789 w 2423886"/>
              <a:gd name="T9" fmla="*/ 17659 h 1061962"/>
              <a:gd name="T10" fmla="*/ 1034139 w 2423886"/>
              <a:gd name="T11" fmla="*/ 2523 h 1061962"/>
              <a:gd name="T12" fmla="*/ 0 60000 65536"/>
              <a:gd name="T13" fmla="*/ 0 60000 65536"/>
              <a:gd name="T14" fmla="*/ 0 60000 65536"/>
              <a:gd name="T15" fmla="*/ 0 60000 65536"/>
              <a:gd name="T16" fmla="*/ 0 60000 65536"/>
              <a:gd name="T17" fmla="*/ 0 60000 65536"/>
              <a:gd name="T18" fmla="*/ 0 w 2423886"/>
              <a:gd name="T19" fmla="*/ 0 h 1061962"/>
              <a:gd name="T20" fmla="*/ 2423886 w 2423886"/>
              <a:gd name="T21" fmla="*/ 1061962 h 1061962"/>
            </a:gdLst>
            <a:ahLst/>
            <a:cxnLst>
              <a:cxn ang="T12">
                <a:pos x="T0" y="T1"/>
              </a:cxn>
              <a:cxn ang="T13">
                <a:pos x="T2" y="T3"/>
              </a:cxn>
              <a:cxn ang="T14">
                <a:pos x="T4" y="T5"/>
              </a:cxn>
              <a:cxn ang="T15">
                <a:pos x="T6" y="T7"/>
              </a:cxn>
              <a:cxn ang="T16">
                <a:pos x="T8" y="T9"/>
              </a:cxn>
              <a:cxn ang="T17">
                <a:pos x="T10" y="T11"/>
              </a:cxn>
            </a:cxnLst>
            <a:rect l="T18" t="T19" r="T20" b="T21"/>
            <a:pathLst>
              <a:path w="2423886" h="1061962">
                <a:moveTo>
                  <a:pt x="0" y="1061962"/>
                </a:moveTo>
                <a:cubicBezTo>
                  <a:pt x="146352" y="880533"/>
                  <a:pt x="292705" y="699105"/>
                  <a:pt x="435429" y="568476"/>
                </a:cubicBezTo>
                <a:cubicBezTo>
                  <a:pt x="578153" y="437847"/>
                  <a:pt x="701524" y="355600"/>
                  <a:pt x="856343" y="278190"/>
                </a:cubicBezTo>
                <a:cubicBezTo>
                  <a:pt x="1011162" y="200781"/>
                  <a:pt x="1182914" y="147562"/>
                  <a:pt x="1364343" y="104019"/>
                </a:cubicBezTo>
                <a:cubicBezTo>
                  <a:pt x="1545772" y="60476"/>
                  <a:pt x="1768325" y="33866"/>
                  <a:pt x="1944915" y="16933"/>
                </a:cubicBezTo>
                <a:cubicBezTo>
                  <a:pt x="2121505" y="0"/>
                  <a:pt x="2272695" y="1209"/>
                  <a:pt x="2423886" y="2419"/>
                </a:cubicBezTo>
              </a:path>
            </a:pathLst>
          </a:custGeom>
          <a:noFill/>
          <a:ln w="28575" cap="flat" cmpd="sng" algn="ctr">
            <a:solidFill>
              <a:srgbClr val="E63F04"/>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70678" name="Straight Connector 33"/>
          <p:cNvCxnSpPr>
            <a:cxnSpLocks noChangeShapeType="1"/>
          </p:cNvCxnSpPr>
          <p:nvPr/>
        </p:nvCxnSpPr>
        <p:spPr bwMode="auto">
          <a:xfrm>
            <a:off x="5986464" y="3171825"/>
            <a:ext cx="363537" cy="1588"/>
          </a:xfrm>
          <a:prstGeom prst="line">
            <a:avLst/>
          </a:prstGeom>
          <a:noFill/>
          <a:ln w="28575" algn="ctr">
            <a:solidFill>
              <a:srgbClr val="E63F04"/>
            </a:solidFill>
            <a:round/>
            <a:headEnd/>
            <a:tailEnd/>
          </a:ln>
          <a:extLst>
            <a:ext uri="{909E8E84-426E-40DD-AFC4-6F175D3DCCD1}">
              <a14:hiddenFill xmlns:a14="http://schemas.microsoft.com/office/drawing/2010/main">
                <a:noFill/>
              </a14:hiddenFill>
            </a:ext>
          </a:extLst>
        </p:spPr>
      </p:cxnSp>
      <p:sp>
        <p:nvSpPr>
          <p:cNvPr id="29" name="TextBox 28"/>
          <p:cNvSpPr txBox="1"/>
          <p:nvPr/>
        </p:nvSpPr>
        <p:spPr>
          <a:xfrm>
            <a:off x="7256464" y="4097339"/>
            <a:ext cx="3411537" cy="2320925"/>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Actual response then should match the internal moment, transferring this moment into adjacent members and connections  during analysis.</a:t>
            </a:r>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
        <p:nvSpPr>
          <p:cNvPr id="27" name="TextBox 26"/>
          <p:cNvSpPr txBox="1"/>
          <p:nvPr/>
        </p:nvSpPr>
        <p:spPr>
          <a:xfrm>
            <a:off x="1524001" y="1357314"/>
            <a:ext cx="4340225" cy="2320925"/>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dirty="0">
                <a:solidFill>
                  <a:schemeClr val="bg1"/>
                </a:solidFill>
                <a:cs typeface="Arial" charset="0"/>
              </a:rPr>
              <a:t>Direct analysis accounts for interaction by including additional lateral “notional” loads and reducing the frame stiffness thus calibrating the member design to </a:t>
            </a:r>
            <a:r>
              <a:rPr lang="en-US" i="1" dirty="0">
                <a:solidFill>
                  <a:schemeClr val="bg1"/>
                </a:solidFill>
                <a:cs typeface="Arial" charset="0"/>
              </a:rPr>
              <a:t>K </a:t>
            </a:r>
            <a:r>
              <a:rPr lang="en-US" dirty="0">
                <a:solidFill>
                  <a:schemeClr val="bg1"/>
                </a:solidFill>
                <a:cs typeface="Arial" charset="0"/>
              </a:rPr>
              <a:t>= 1 analysis.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540000" y="1655763"/>
            <a:ext cx="7634288" cy="4354512"/>
          </a:xfrm>
          <a:prstGeom prst="rect">
            <a:avLst/>
          </a:prstGeom>
          <a:solidFill>
            <a:schemeClr val="tx1"/>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71684" name="Text Box 41"/>
          <p:cNvSpPr txBox="1">
            <a:spLocks noChangeArrowheads="1"/>
          </p:cNvSpPr>
          <p:nvPr/>
        </p:nvSpPr>
        <p:spPr bwMode="auto">
          <a:xfrm>
            <a:off x="4713289" y="5470525"/>
            <a:ext cx="3095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Moment, </a:t>
            </a:r>
            <a:r>
              <a:rPr lang="en-US" altLang="en-US" i="1">
                <a:solidFill>
                  <a:schemeClr val="bg1"/>
                </a:solidFill>
              </a:rPr>
              <a:t>M</a:t>
            </a:r>
          </a:p>
        </p:txBody>
      </p:sp>
      <p:sp>
        <p:nvSpPr>
          <p:cNvPr id="71685" name="Text Box 41"/>
          <p:cNvSpPr txBox="1">
            <a:spLocks noChangeArrowheads="1"/>
          </p:cNvSpPr>
          <p:nvPr/>
        </p:nvSpPr>
        <p:spPr bwMode="auto">
          <a:xfrm rot="-5400000">
            <a:off x="1296194" y="3388519"/>
            <a:ext cx="309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Axial Force, </a:t>
            </a:r>
            <a:r>
              <a:rPr lang="en-US" altLang="en-US" i="1">
                <a:solidFill>
                  <a:schemeClr val="bg1"/>
                </a:solidFill>
              </a:rPr>
              <a:t>P</a:t>
            </a:r>
          </a:p>
        </p:txBody>
      </p:sp>
      <p:sp>
        <p:nvSpPr>
          <p:cNvPr id="26" name="TextBox 25"/>
          <p:cNvSpPr txBox="1"/>
          <p:nvPr/>
        </p:nvSpPr>
        <p:spPr>
          <a:xfrm>
            <a:off x="2495551" y="656323"/>
            <a:ext cx="7673975"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
        <p:nvSpPr>
          <p:cNvPr id="21" name="Slide Number Placeholder 20"/>
          <p:cNvSpPr txBox="1">
            <a:spLocks noGrp="1"/>
          </p:cNvSpPr>
          <p:nvPr/>
        </p:nvSpPr>
        <p:spPr>
          <a:xfrm>
            <a:off x="10871200" y="62341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CB23B33F-DEF9-4971-A7B7-17D00D7CB181}" type="slidenum">
              <a:rPr lang="en-US" altLang="en-US" sz="1200">
                <a:solidFill>
                  <a:srgbClr val="BCBCBC"/>
                </a:solidFill>
              </a:rPr>
              <a:pPr algn="r" eaLnBrk="1" hangingPunct="1"/>
              <a:t>69</a:t>
            </a:fld>
            <a:endParaRPr lang="en-US" altLang="en-US" sz="1200" dirty="0">
              <a:solidFill>
                <a:srgbClr val="BCBCBC"/>
              </a:solidFill>
            </a:endParaRPr>
          </a:p>
        </p:txBody>
      </p:sp>
      <p:sp>
        <p:nvSpPr>
          <p:cNvPr id="71688" name="Freeform 8"/>
          <p:cNvSpPr>
            <a:spLocks/>
          </p:cNvSpPr>
          <p:nvPr/>
        </p:nvSpPr>
        <p:spPr bwMode="auto">
          <a:xfrm>
            <a:off x="3705225" y="2457451"/>
            <a:ext cx="3638550" cy="2714625"/>
          </a:xfrm>
          <a:custGeom>
            <a:avLst/>
            <a:gdLst>
              <a:gd name="T0" fmla="*/ 0 w 2292"/>
              <a:gd name="T1" fmla="*/ 0 h 1710"/>
              <a:gd name="T2" fmla="*/ 0 w 2292"/>
              <a:gd name="T3" fmla="*/ 2147483647 h 1710"/>
              <a:gd name="T4" fmla="*/ 2147483647 w 2292"/>
              <a:gd name="T5" fmla="*/ 2147483647 h 1710"/>
              <a:gd name="T6" fmla="*/ 0 60000 65536"/>
              <a:gd name="T7" fmla="*/ 0 60000 65536"/>
              <a:gd name="T8" fmla="*/ 0 60000 65536"/>
              <a:gd name="T9" fmla="*/ 0 w 2292"/>
              <a:gd name="T10" fmla="*/ 0 h 1710"/>
              <a:gd name="T11" fmla="*/ 2292 w 2292"/>
              <a:gd name="T12" fmla="*/ 1710 h 1710"/>
            </a:gdLst>
            <a:ahLst/>
            <a:cxnLst>
              <a:cxn ang="T6">
                <a:pos x="T0" y="T1"/>
              </a:cxn>
              <a:cxn ang="T7">
                <a:pos x="T2" y="T3"/>
              </a:cxn>
              <a:cxn ang="T8">
                <a:pos x="T4" y="T5"/>
              </a:cxn>
            </a:cxnLst>
            <a:rect l="T9" t="T10" r="T11" b="T12"/>
            <a:pathLst>
              <a:path w="2292" h="1710">
                <a:moveTo>
                  <a:pt x="0" y="0"/>
                </a:moveTo>
                <a:lnTo>
                  <a:pt x="0" y="1710"/>
                </a:lnTo>
                <a:lnTo>
                  <a:pt x="2292" y="171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689" name="Text Box 42"/>
          <p:cNvSpPr txBox="1">
            <a:spLocks noChangeArrowheads="1"/>
          </p:cNvSpPr>
          <p:nvPr/>
        </p:nvSpPr>
        <p:spPr bwMode="auto">
          <a:xfrm>
            <a:off x="3211514" y="2551113"/>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y</a:t>
            </a:r>
          </a:p>
        </p:txBody>
      </p:sp>
      <p:sp>
        <p:nvSpPr>
          <p:cNvPr id="71690" name="Text Box 42"/>
          <p:cNvSpPr txBox="1">
            <a:spLocks noChangeArrowheads="1"/>
          </p:cNvSpPr>
          <p:nvPr/>
        </p:nvSpPr>
        <p:spPr bwMode="auto">
          <a:xfrm>
            <a:off x="3135313" y="2921001"/>
            <a:ext cx="95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nL</a:t>
            </a:r>
          </a:p>
        </p:txBody>
      </p:sp>
      <p:sp>
        <p:nvSpPr>
          <p:cNvPr id="71691" name="Text Box 42"/>
          <p:cNvSpPr txBox="1">
            <a:spLocks noChangeArrowheads="1"/>
          </p:cNvSpPr>
          <p:nvPr/>
        </p:nvSpPr>
        <p:spPr bwMode="auto">
          <a:xfrm>
            <a:off x="6469064" y="5156200"/>
            <a:ext cx="638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p</a:t>
            </a:r>
          </a:p>
        </p:txBody>
      </p:sp>
      <p:sp>
        <p:nvSpPr>
          <p:cNvPr id="71692" name="Freeform 12"/>
          <p:cNvSpPr>
            <a:spLocks/>
          </p:cNvSpPr>
          <p:nvPr/>
        </p:nvSpPr>
        <p:spPr bwMode="auto">
          <a:xfrm>
            <a:off x="3695700" y="2809875"/>
            <a:ext cx="3048000" cy="2362200"/>
          </a:xfrm>
          <a:custGeom>
            <a:avLst/>
            <a:gdLst>
              <a:gd name="T0" fmla="*/ 0 w 1920"/>
              <a:gd name="T1" fmla="*/ 0 h 1488"/>
              <a:gd name="T2" fmla="*/ 2147483647 w 1920"/>
              <a:gd name="T3" fmla="*/ 2147483647 h 1488"/>
              <a:gd name="T4" fmla="*/ 2147483647 w 1920"/>
              <a:gd name="T5" fmla="*/ 2147483647 h 1488"/>
              <a:gd name="T6" fmla="*/ 0 60000 65536"/>
              <a:gd name="T7" fmla="*/ 0 60000 65536"/>
              <a:gd name="T8" fmla="*/ 0 60000 65536"/>
              <a:gd name="T9" fmla="*/ 0 w 1920"/>
              <a:gd name="T10" fmla="*/ 0 h 1488"/>
              <a:gd name="T11" fmla="*/ 1920 w 1920"/>
              <a:gd name="T12" fmla="*/ 1488 h 1488"/>
            </a:gdLst>
            <a:ahLst/>
            <a:cxnLst>
              <a:cxn ang="T6">
                <a:pos x="T0" y="T1"/>
              </a:cxn>
              <a:cxn ang="T7">
                <a:pos x="T2" y="T3"/>
              </a:cxn>
              <a:cxn ang="T8">
                <a:pos x="T4" y="T5"/>
              </a:cxn>
            </a:cxnLst>
            <a:rect l="T9" t="T10" r="T11" b="T12"/>
            <a:pathLst>
              <a:path w="1920" h="1488">
                <a:moveTo>
                  <a:pt x="0" y="0"/>
                </a:moveTo>
                <a:lnTo>
                  <a:pt x="1662" y="1092"/>
                </a:lnTo>
                <a:lnTo>
                  <a:pt x="1920" y="148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693" name="Freeform 13"/>
          <p:cNvSpPr>
            <a:spLocks/>
          </p:cNvSpPr>
          <p:nvPr/>
        </p:nvSpPr>
        <p:spPr bwMode="auto">
          <a:xfrm>
            <a:off x="3705225" y="3162301"/>
            <a:ext cx="3028950" cy="2005013"/>
          </a:xfrm>
          <a:custGeom>
            <a:avLst/>
            <a:gdLst>
              <a:gd name="T0" fmla="*/ 0 w 1896"/>
              <a:gd name="T1" fmla="*/ 0 h 1266"/>
              <a:gd name="T2" fmla="*/ 2147483647 w 1896"/>
              <a:gd name="T3" fmla="*/ 2147483647 h 1266"/>
              <a:gd name="T4" fmla="*/ 2147483647 w 1896"/>
              <a:gd name="T5" fmla="*/ 2147483647 h 1266"/>
              <a:gd name="T6" fmla="*/ 0 60000 65536"/>
              <a:gd name="T7" fmla="*/ 0 60000 65536"/>
              <a:gd name="T8" fmla="*/ 0 60000 65536"/>
              <a:gd name="T9" fmla="*/ 0 w 1896"/>
              <a:gd name="T10" fmla="*/ 0 h 1266"/>
              <a:gd name="T11" fmla="*/ 1896 w 1896"/>
              <a:gd name="T12" fmla="*/ 1266 h 1266"/>
            </a:gdLst>
            <a:ahLst/>
            <a:cxnLst>
              <a:cxn ang="T6">
                <a:pos x="T0" y="T1"/>
              </a:cxn>
              <a:cxn ang="T7">
                <a:pos x="T2" y="T3"/>
              </a:cxn>
              <a:cxn ang="T8">
                <a:pos x="T4" y="T5"/>
              </a:cxn>
            </a:cxnLst>
            <a:rect l="T9" t="T10" r="T11" b="T12"/>
            <a:pathLst>
              <a:path w="1896" h="1266">
                <a:moveTo>
                  <a:pt x="0" y="0"/>
                </a:moveTo>
                <a:lnTo>
                  <a:pt x="1644" y="930"/>
                </a:lnTo>
                <a:lnTo>
                  <a:pt x="1896" y="1266"/>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694" name="Text Box 42"/>
          <p:cNvSpPr txBox="1">
            <a:spLocks noChangeArrowheads="1"/>
          </p:cNvSpPr>
          <p:nvPr/>
        </p:nvSpPr>
        <p:spPr bwMode="auto">
          <a:xfrm>
            <a:off x="3276600" y="3894139"/>
            <a:ext cx="636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P</a:t>
            </a:r>
            <a:r>
              <a:rPr lang="en-US" altLang="en-US" i="1" baseline="-25000">
                <a:solidFill>
                  <a:schemeClr val="bg1"/>
                </a:solidFill>
              </a:rPr>
              <a:t>u</a:t>
            </a:r>
          </a:p>
        </p:txBody>
      </p:sp>
      <p:sp>
        <p:nvSpPr>
          <p:cNvPr id="71695" name="Text Box 42"/>
          <p:cNvSpPr txBox="1">
            <a:spLocks noChangeArrowheads="1"/>
          </p:cNvSpPr>
          <p:nvPr/>
        </p:nvSpPr>
        <p:spPr bwMode="auto">
          <a:xfrm>
            <a:off x="5184776" y="5149851"/>
            <a:ext cx="638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M</a:t>
            </a:r>
            <a:r>
              <a:rPr lang="en-US" altLang="en-US" i="1" baseline="-25000">
                <a:solidFill>
                  <a:schemeClr val="bg1"/>
                </a:solidFill>
              </a:rPr>
              <a:t>u</a:t>
            </a:r>
          </a:p>
        </p:txBody>
      </p:sp>
      <p:cxnSp>
        <p:nvCxnSpPr>
          <p:cNvPr id="71696" name="Straight Connector 37"/>
          <p:cNvCxnSpPr>
            <a:cxnSpLocks noChangeShapeType="1"/>
          </p:cNvCxnSpPr>
          <p:nvPr/>
        </p:nvCxnSpPr>
        <p:spPr bwMode="auto">
          <a:xfrm rot="5400000" flipH="1" flipV="1">
            <a:off x="4810919" y="4580732"/>
            <a:ext cx="1204913" cy="0"/>
          </a:xfrm>
          <a:prstGeom prst="line">
            <a:avLst/>
          </a:prstGeom>
          <a:noFill/>
          <a:ln w="12700" algn="ctr">
            <a:solidFill>
              <a:schemeClr val="bg1"/>
            </a:solidFill>
            <a:prstDash val="dash"/>
            <a:round/>
            <a:headEnd/>
            <a:tailEnd/>
          </a:ln>
          <a:extLst>
            <a:ext uri="{909E8E84-426E-40DD-AFC4-6F175D3DCCD1}">
              <a14:hiddenFill xmlns:a14="http://schemas.microsoft.com/office/drawing/2010/main">
                <a:noFill/>
              </a14:hiddenFill>
            </a:ext>
          </a:extLst>
        </p:spPr>
      </p:cxnSp>
      <p:sp>
        <p:nvSpPr>
          <p:cNvPr id="71697" name="Text Box 56"/>
          <p:cNvSpPr txBox="1">
            <a:spLocks noChangeArrowheads="1"/>
          </p:cNvSpPr>
          <p:nvPr/>
        </p:nvSpPr>
        <p:spPr bwMode="auto">
          <a:xfrm>
            <a:off x="6307138" y="1682751"/>
            <a:ext cx="38671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Elastic 2</a:t>
            </a:r>
            <a:r>
              <a:rPr lang="en-US" altLang="en-US" baseline="30000">
                <a:solidFill>
                  <a:schemeClr val="bg1"/>
                </a:solidFill>
              </a:rPr>
              <a:t>nd</a:t>
            </a:r>
            <a:r>
              <a:rPr lang="en-US" altLang="en-US">
                <a:solidFill>
                  <a:schemeClr val="bg1"/>
                </a:solidFill>
              </a:rPr>
              <a:t> order (direct analysis includes notional loads and reduced stiffness).</a:t>
            </a:r>
          </a:p>
        </p:txBody>
      </p:sp>
      <p:sp>
        <p:nvSpPr>
          <p:cNvPr id="30" name="Freeform 29"/>
          <p:cNvSpPr/>
          <p:nvPr/>
        </p:nvSpPr>
        <p:spPr>
          <a:xfrm>
            <a:off x="3730625" y="3890963"/>
            <a:ext cx="2554288" cy="1276350"/>
          </a:xfrm>
          <a:custGeom>
            <a:avLst/>
            <a:gdLst>
              <a:gd name="connsiteX0" fmla="*/ 0 w 2090058"/>
              <a:gd name="connsiteY0" fmla="*/ 1654629 h 1654629"/>
              <a:gd name="connsiteX1" fmla="*/ 580572 w 2090058"/>
              <a:gd name="connsiteY1" fmla="*/ 986971 h 1654629"/>
              <a:gd name="connsiteX2" fmla="*/ 1219200 w 2090058"/>
              <a:gd name="connsiteY2" fmla="*/ 406400 h 1654629"/>
              <a:gd name="connsiteX3" fmla="*/ 2090058 w 2090058"/>
              <a:gd name="connsiteY3" fmla="*/ 0 h 1654629"/>
            </a:gdLst>
            <a:ahLst/>
            <a:cxnLst>
              <a:cxn ang="0">
                <a:pos x="connsiteX0" y="connsiteY0"/>
              </a:cxn>
              <a:cxn ang="0">
                <a:pos x="connsiteX1" y="connsiteY1"/>
              </a:cxn>
              <a:cxn ang="0">
                <a:pos x="connsiteX2" y="connsiteY2"/>
              </a:cxn>
              <a:cxn ang="0">
                <a:pos x="connsiteX3" y="connsiteY3"/>
              </a:cxn>
            </a:cxnLst>
            <a:rect l="l" t="t" r="r" b="b"/>
            <a:pathLst>
              <a:path w="2090058" h="1654629">
                <a:moveTo>
                  <a:pt x="0" y="1654629"/>
                </a:moveTo>
                <a:cubicBezTo>
                  <a:pt x="188686" y="1424819"/>
                  <a:pt x="377372" y="1195009"/>
                  <a:pt x="580572" y="986971"/>
                </a:cubicBezTo>
                <a:cubicBezTo>
                  <a:pt x="783772" y="778933"/>
                  <a:pt x="967619" y="570895"/>
                  <a:pt x="1219200" y="406400"/>
                </a:cubicBezTo>
                <a:cubicBezTo>
                  <a:pt x="1470781" y="241905"/>
                  <a:pt x="1780419" y="120952"/>
                  <a:pt x="2090058" y="0"/>
                </a:cubicBezTo>
              </a:path>
            </a:pathLst>
          </a:custGeom>
          <a:ln w="508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33" name="Straight Connector 32"/>
          <p:cNvCxnSpPr/>
          <p:nvPr/>
        </p:nvCxnSpPr>
        <p:spPr>
          <a:xfrm>
            <a:off x="6022975" y="1916114"/>
            <a:ext cx="363538" cy="1587"/>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71700" name="Text Box 57"/>
          <p:cNvSpPr txBox="1">
            <a:spLocks noChangeArrowheads="1"/>
          </p:cNvSpPr>
          <p:nvPr/>
        </p:nvSpPr>
        <p:spPr bwMode="auto">
          <a:xfrm>
            <a:off x="6375400" y="2932113"/>
            <a:ext cx="281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Actual Response</a:t>
            </a:r>
          </a:p>
        </p:txBody>
      </p:sp>
      <p:sp>
        <p:nvSpPr>
          <p:cNvPr id="71701" name="Freeform 39"/>
          <p:cNvSpPr>
            <a:spLocks/>
          </p:cNvSpPr>
          <p:nvPr/>
        </p:nvSpPr>
        <p:spPr bwMode="auto">
          <a:xfrm>
            <a:off x="3730626" y="4108450"/>
            <a:ext cx="1958975" cy="1073150"/>
          </a:xfrm>
          <a:custGeom>
            <a:avLst/>
            <a:gdLst>
              <a:gd name="T0" fmla="*/ 0 w 2423886"/>
              <a:gd name="T1" fmla="*/ 1107543 h 1061962"/>
              <a:gd name="T2" fmla="*/ 185774 w 2423886"/>
              <a:gd name="T3" fmla="*/ 592876 h 1061962"/>
              <a:gd name="T4" fmla="*/ 365355 w 2423886"/>
              <a:gd name="T5" fmla="*/ 290130 h 1061962"/>
              <a:gd name="T6" fmla="*/ 582090 w 2423886"/>
              <a:gd name="T7" fmla="*/ 108484 h 1061962"/>
              <a:gd name="T8" fmla="*/ 829789 w 2423886"/>
              <a:gd name="T9" fmla="*/ 17659 h 1061962"/>
              <a:gd name="T10" fmla="*/ 1034139 w 2423886"/>
              <a:gd name="T11" fmla="*/ 2523 h 1061962"/>
              <a:gd name="T12" fmla="*/ 0 60000 65536"/>
              <a:gd name="T13" fmla="*/ 0 60000 65536"/>
              <a:gd name="T14" fmla="*/ 0 60000 65536"/>
              <a:gd name="T15" fmla="*/ 0 60000 65536"/>
              <a:gd name="T16" fmla="*/ 0 60000 65536"/>
              <a:gd name="T17" fmla="*/ 0 60000 65536"/>
              <a:gd name="T18" fmla="*/ 0 w 2423886"/>
              <a:gd name="T19" fmla="*/ 0 h 1061962"/>
              <a:gd name="T20" fmla="*/ 2423886 w 2423886"/>
              <a:gd name="T21" fmla="*/ 1061962 h 1061962"/>
            </a:gdLst>
            <a:ahLst/>
            <a:cxnLst>
              <a:cxn ang="T12">
                <a:pos x="T0" y="T1"/>
              </a:cxn>
              <a:cxn ang="T13">
                <a:pos x="T2" y="T3"/>
              </a:cxn>
              <a:cxn ang="T14">
                <a:pos x="T4" y="T5"/>
              </a:cxn>
              <a:cxn ang="T15">
                <a:pos x="T6" y="T7"/>
              </a:cxn>
              <a:cxn ang="T16">
                <a:pos x="T8" y="T9"/>
              </a:cxn>
              <a:cxn ang="T17">
                <a:pos x="T10" y="T11"/>
              </a:cxn>
            </a:cxnLst>
            <a:rect l="T18" t="T19" r="T20" b="T21"/>
            <a:pathLst>
              <a:path w="2423886" h="1061962">
                <a:moveTo>
                  <a:pt x="0" y="1061962"/>
                </a:moveTo>
                <a:cubicBezTo>
                  <a:pt x="146352" y="880533"/>
                  <a:pt x="292705" y="699105"/>
                  <a:pt x="435429" y="568476"/>
                </a:cubicBezTo>
                <a:cubicBezTo>
                  <a:pt x="578153" y="437847"/>
                  <a:pt x="701524" y="355600"/>
                  <a:pt x="856343" y="278190"/>
                </a:cubicBezTo>
                <a:cubicBezTo>
                  <a:pt x="1011162" y="200781"/>
                  <a:pt x="1182914" y="147562"/>
                  <a:pt x="1364343" y="104019"/>
                </a:cubicBezTo>
                <a:cubicBezTo>
                  <a:pt x="1545772" y="60476"/>
                  <a:pt x="1768325" y="33866"/>
                  <a:pt x="1944915" y="16933"/>
                </a:cubicBezTo>
                <a:cubicBezTo>
                  <a:pt x="2121505" y="0"/>
                  <a:pt x="2272695" y="1209"/>
                  <a:pt x="2423886" y="2419"/>
                </a:cubicBezTo>
              </a:path>
            </a:pathLst>
          </a:custGeom>
          <a:noFill/>
          <a:ln w="28575" cap="flat" cmpd="sng" algn="ctr">
            <a:solidFill>
              <a:srgbClr val="E63F04"/>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71702" name="Straight Connector 33"/>
          <p:cNvCxnSpPr>
            <a:cxnSpLocks noChangeShapeType="1"/>
          </p:cNvCxnSpPr>
          <p:nvPr/>
        </p:nvCxnSpPr>
        <p:spPr bwMode="auto">
          <a:xfrm>
            <a:off x="5986464" y="3171825"/>
            <a:ext cx="363537" cy="1588"/>
          </a:xfrm>
          <a:prstGeom prst="line">
            <a:avLst/>
          </a:prstGeom>
          <a:noFill/>
          <a:ln w="28575" algn="ctr">
            <a:solidFill>
              <a:srgbClr val="E63F04"/>
            </a:solidFill>
            <a:round/>
            <a:headEnd/>
            <a:tailEnd/>
          </a:ln>
          <a:extLst>
            <a:ext uri="{909E8E84-426E-40DD-AFC4-6F175D3DCCD1}">
              <a14:hiddenFill xmlns:a14="http://schemas.microsoft.com/office/drawing/2010/main">
                <a:noFill/>
              </a14:hiddenFill>
            </a:ext>
          </a:extLst>
        </p:spPr>
      </p:cxnSp>
      <p:cxnSp>
        <p:nvCxnSpPr>
          <p:cNvPr id="71703" name="Straight Connector 36"/>
          <p:cNvCxnSpPr>
            <a:cxnSpLocks noChangeShapeType="1"/>
          </p:cNvCxnSpPr>
          <p:nvPr/>
        </p:nvCxnSpPr>
        <p:spPr bwMode="auto">
          <a:xfrm>
            <a:off x="3730625" y="4122739"/>
            <a:ext cx="2859088" cy="1587"/>
          </a:xfrm>
          <a:prstGeom prst="line">
            <a:avLst/>
          </a:prstGeom>
          <a:noFill/>
          <a:ln w="12700" algn="ctr">
            <a:solidFill>
              <a:schemeClr val="bg1"/>
            </a:solidFill>
            <a:prstDash val="dash"/>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71" name="TextBox 70"/>
          <p:cNvSpPr txBox="1"/>
          <p:nvPr/>
        </p:nvSpPr>
        <p:spPr>
          <a:xfrm>
            <a:off x="2522538" y="581590"/>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
        <p:nvSpPr>
          <p:cNvPr id="72" name="TextBox 71"/>
          <p:cNvSpPr txBox="1"/>
          <p:nvPr/>
        </p:nvSpPr>
        <p:spPr>
          <a:xfrm>
            <a:off x="2838450" y="1595280"/>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dirty="0">
                <a:solidFill>
                  <a:schemeClr val="bg1"/>
                </a:solidFill>
                <a:cs typeface="Arial" charset="0"/>
              </a:rPr>
              <a:t>Equilibrium is based on DEFORMED GEOMETRY.</a:t>
            </a:r>
          </a:p>
        </p:txBody>
      </p:sp>
      <p:sp>
        <p:nvSpPr>
          <p:cNvPr id="14" name="Rectangle 13"/>
          <p:cNvSpPr/>
          <p:nvPr/>
        </p:nvSpPr>
        <p:spPr>
          <a:xfrm>
            <a:off x="2565928" y="4818708"/>
            <a:ext cx="8147050" cy="170338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198" name="Rectangle 140"/>
          <p:cNvSpPr>
            <a:spLocks noChangeArrowheads="1"/>
          </p:cNvSpPr>
          <p:nvPr/>
        </p:nvSpPr>
        <p:spPr bwMode="auto">
          <a:xfrm>
            <a:off x="3533776" y="5480051"/>
            <a:ext cx="6119813" cy="500063"/>
          </a:xfrm>
          <a:prstGeom prst="rect">
            <a:avLst/>
          </a:prstGeom>
          <a:solidFill>
            <a:schemeClr val="folHlink"/>
          </a:solidFill>
          <a:ln w="2857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8199" name="AutoShape 151"/>
          <p:cNvSpPr>
            <a:spLocks noChangeArrowheads="1"/>
          </p:cNvSpPr>
          <p:nvPr/>
        </p:nvSpPr>
        <p:spPr bwMode="auto">
          <a:xfrm>
            <a:off x="3384550" y="5986464"/>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8200" name="AutoShape 152"/>
          <p:cNvSpPr>
            <a:spLocks noChangeArrowheads="1"/>
          </p:cNvSpPr>
          <p:nvPr/>
        </p:nvSpPr>
        <p:spPr bwMode="auto">
          <a:xfrm>
            <a:off x="9504363" y="5976939"/>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cxnSp>
        <p:nvCxnSpPr>
          <p:cNvPr id="21" name="Straight Arrow Connector 20"/>
          <p:cNvCxnSpPr/>
          <p:nvPr/>
        </p:nvCxnSpPr>
        <p:spPr>
          <a:xfrm rot="5400000">
            <a:off x="3876675" y="5219700"/>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4445794"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5013325" y="5218113"/>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a:off x="5553869"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a:off x="3303588" y="5214938"/>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a:off x="6107907"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7188200" y="5214938"/>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a:off x="7757319"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5400000">
            <a:off x="8323263" y="5213350"/>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a:off x="8865394"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a:off x="6619875" y="5214938"/>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5400000">
            <a:off x="9381332"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3" name="Slide Number Placeholder 32"/>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5E8DDC42-C7F6-4FAE-9572-EB9A2031B7D8}" type="slidenum">
              <a:rPr lang="en-US" altLang="en-US" sz="1200">
                <a:solidFill>
                  <a:srgbClr val="BCBCBC"/>
                </a:solidFill>
              </a:rPr>
              <a:pPr eaLnBrk="1" hangingPunct="1"/>
              <a:t>7</a:t>
            </a:fld>
            <a:endParaRPr lang="en-US" altLang="en-US" sz="1200">
              <a:solidFill>
                <a:srgbClr val="BCBCBC"/>
              </a:solidFill>
            </a:endParaRPr>
          </a:p>
        </p:txBody>
      </p:sp>
      <p:sp>
        <p:nvSpPr>
          <p:cNvPr id="35" name="TextBox 34"/>
          <p:cNvSpPr txBox="1"/>
          <p:nvPr/>
        </p:nvSpPr>
        <p:spPr>
          <a:xfrm>
            <a:off x="2838450" y="2510821"/>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dirty="0">
                <a:solidFill>
                  <a:schemeClr val="bg1"/>
                </a:solidFill>
                <a:cs typeface="Arial" charset="0"/>
              </a:rPr>
              <a:t>Initially, consider a member subjected to flexure only.</a:t>
            </a:r>
          </a:p>
        </p:txBody>
      </p:sp>
      <p:sp>
        <p:nvSpPr>
          <p:cNvPr id="8215" name="Line 30"/>
          <p:cNvSpPr>
            <a:spLocks noChangeShapeType="1"/>
          </p:cNvSpPr>
          <p:nvPr/>
        </p:nvSpPr>
        <p:spPr bwMode="auto">
          <a:xfrm>
            <a:off x="3536950" y="5892800"/>
            <a:ext cx="6115050"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6" name="Line 31"/>
          <p:cNvSpPr>
            <a:spLocks noChangeShapeType="1"/>
          </p:cNvSpPr>
          <p:nvPr/>
        </p:nvSpPr>
        <p:spPr bwMode="auto">
          <a:xfrm>
            <a:off x="3533776" y="5575300"/>
            <a:ext cx="6118225"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9" name="TextBox 8"/>
          <p:cNvSpPr txBox="1"/>
          <p:nvPr/>
        </p:nvSpPr>
        <p:spPr>
          <a:xfrm>
            <a:off x="2028825" y="656323"/>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
        <p:nvSpPr>
          <p:cNvPr id="72708" name="TextBox 10"/>
          <p:cNvSpPr txBox="1">
            <a:spLocks noChangeArrowheads="1"/>
          </p:cNvSpPr>
          <p:nvPr/>
        </p:nvSpPr>
        <p:spPr bwMode="auto">
          <a:xfrm>
            <a:off x="2028825" y="2132013"/>
            <a:ext cx="8140700" cy="461962"/>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Direct Analysis and Traditional methods are valid for design.</a:t>
            </a:r>
          </a:p>
        </p:txBody>
      </p:sp>
      <p:sp>
        <p:nvSpPr>
          <p:cNvPr id="72709" name="TextBox 11"/>
          <p:cNvSpPr txBox="1">
            <a:spLocks noChangeArrowheads="1"/>
          </p:cNvSpPr>
          <p:nvPr/>
        </p:nvSpPr>
        <p:spPr bwMode="auto">
          <a:xfrm>
            <a:off x="2028825" y="3051176"/>
            <a:ext cx="8140700" cy="830263"/>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Each is reliant on calibration to match the response curves shown on previous slides.</a:t>
            </a:r>
          </a:p>
        </p:txBody>
      </p:sp>
      <p:sp>
        <p:nvSpPr>
          <p:cNvPr id="72710" name="TextBox 12"/>
          <p:cNvSpPr txBox="1">
            <a:spLocks noChangeArrowheads="1"/>
          </p:cNvSpPr>
          <p:nvPr/>
        </p:nvSpPr>
        <p:spPr bwMode="auto">
          <a:xfrm>
            <a:off x="2028825" y="4248150"/>
            <a:ext cx="8140700" cy="12001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The Direct Analysis method has been calibrated for typical building structures.  Unusual structures (such as a cantilever with compression and bending) may require additional calibration.</a:t>
            </a:r>
          </a:p>
        </p:txBody>
      </p:sp>
      <p:sp>
        <p:nvSpPr>
          <p:cNvPr id="7" name="Slide Number Placeholder 6"/>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D04EBB7F-955F-4A6E-AB34-853B02329223}" type="slidenum">
              <a:rPr lang="en-US" altLang="en-US" sz="1200">
                <a:solidFill>
                  <a:srgbClr val="BCBCBC"/>
                </a:solidFill>
              </a:rPr>
              <a:pPr eaLnBrk="1" hangingPunct="1"/>
              <a:t>70</a:t>
            </a:fld>
            <a:endParaRPr lang="en-US" altLang="en-US" sz="1200">
              <a:solidFill>
                <a:srgbClr val="BCBCBC"/>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9" name="TextBox 8"/>
          <p:cNvSpPr txBox="1"/>
          <p:nvPr/>
        </p:nvSpPr>
        <p:spPr>
          <a:xfrm>
            <a:off x="2028825" y="656323"/>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sz="3600" b="1">
                <a:solidFill>
                  <a:schemeClr val="bg1"/>
                </a:solidFill>
                <a:cs typeface="Arial" charset="0"/>
              </a:rPr>
              <a:t>DIRECT ANALYSIS METHOD</a:t>
            </a:r>
          </a:p>
        </p:txBody>
      </p:sp>
      <p:sp>
        <p:nvSpPr>
          <p:cNvPr id="10" name="TextBox 9"/>
          <p:cNvSpPr txBox="1"/>
          <p:nvPr/>
        </p:nvSpPr>
        <p:spPr>
          <a:xfrm>
            <a:off x="3584575" y="1778001"/>
            <a:ext cx="4425950" cy="4603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dirty="0">
                <a:solidFill>
                  <a:schemeClr val="bg1"/>
                </a:solidFill>
                <a:cs typeface="+mn-cs"/>
              </a:rPr>
              <a:t>Analysis and Calibration</a:t>
            </a:r>
          </a:p>
        </p:txBody>
      </p:sp>
      <p:sp>
        <p:nvSpPr>
          <p:cNvPr id="73733" name="TextBox 10"/>
          <p:cNvSpPr txBox="1">
            <a:spLocks noChangeArrowheads="1"/>
          </p:cNvSpPr>
          <p:nvPr/>
        </p:nvSpPr>
        <p:spPr bwMode="auto">
          <a:xfrm>
            <a:off x="2597151" y="2617789"/>
            <a:ext cx="6600825"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With proper calibration design strength approaches the actual response. </a:t>
            </a:r>
          </a:p>
        </p:txBody>
      </p:sp>
      <p:sp>
        <p:nvSpPr>
          <p:cNvPr id="73734" name="TextBox 11"/>
          <p:cNvSpPr txBox="1">
            <a:spLocks noChangeArrowheads="1"/>
          </p:cNvSpPr>
          <p:nvPr/>
        </p:nvSpPr>
        <p:spPr bwMode="auto">
          <a:xfrm>
            <a:off x="2613025" y="3689351"/>
            <a:ext cx="6565900"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Calibration consists of a combination of notional load values and reduction in member stiffness.</a:t>
            </a:r>
          </a:p>
        </p:txBody>
      </p:sp>
      <p:sp>
        <p:nvSpPr>
          <p:cNvPr id="73735" name="TextBox 12"/>
          <p:cNvSpPr txBox="1">
            <a:spLocks noChangeArrowheads="1"/>
          </p:cNvSpPr>
          <p:nvPr/>
        </p:nvSpPr>
        <p:spPr bwMode="auto">
          <a:xfrm>
            <a:off x="2598739" y="4893618"/>
            <a:ext cx="6599237"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Analysis is referenced to </a:t>
            </a:r>
            <a:r>
              <a:rPr lang="en-US" altLang="en-US" i="1">
                <a:solidFill>
                  <a:schemeClr val="bg1"/>
                </a:solidFill>
              </a:rPr>
              <a:t>K </a:t>
            </a:r>
            <a:r>
              <a:rPr lang="en-US" altLang="en-US">
                <a:solidFill>
                  <a:schemeClr val="bg1"/>
                </a:solidFill>
              </a:rPr>
              <a:t>= 1 member capacities.</a:t>
            </a:r>
          </a:p>
        </p:txBody>
      </p:sp>
      <p:sp>
        <p:nvSpPr>
          <p:cNvPr id="7" name="Slide Number Placeholder 6"/>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BD3211E5-3437-48AF-A029-D100ABA09B9E}" type="slidenum">
              <a:rPr lang="en-US" altLang="en-US" sz="1200">
                <a:solidFill>
                  <a:srgbClr val="BCBCBC"/>
                </a:solidFill>
              </a:rPr>
              <a:pPr eaLnBrk="1" hangingPunct="1"/>
              <a:t>71</a:t>
            </a:fld>
            <a:endParaRPr lang="en-US" altLang="en-US" sz="1200">
              <a:solidFill>
                <a:srgbClr val="BCBCBC"/>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4" name="TextBox 3"/>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cs typeface="Arial" charset="0"/>
              </a:rPr>
              <a:t>MODELING ISSUES</a:t>
            </a:r>
            <a:endParaRPr lang="en-US" b="1">
              <a:solidFill>
                <a:schemeClr val="bg1"/>
              </a:solidFill>
              <a:cs typeface="Arial" charset="0"/>
            </a:endParaRPr>
          </a:p>
        </p:txBody>
      </p:sp>
      <p:sp>
        <p:nvSpPr>
          <p:cNvPr id="3" name="Slide Number Placeholder 2"/>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B3164344-2D4B-4531-B3A4-82C50D69FB1D}" type="slidenum">
              <a:rPr lang="en-US" altLang="en-US" sz="1200">
                <a:solidFill>
                  <a:srgbClr val="BCBCBC"/>
                </a:solidFill>
              </a:rPr>
              <a:pPr eaLnBrk="1" hangingPunct="1"/>
              <a:t>72</a:t>
            </a:fld>
            <a:endParaRPr lang="en-US" altLang="en-US" sz="1200">
              <a:solidFill>
                <a:srgbClr val="BCBCBC"/>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
        <p:nvSpPr>
          <p:cNvPr id="72" name="TextBox 71"/>
          <p:cNvSpPr txBox="1"/>
          <p:nvPr/>
        </p:nvSpPr>
        <p:spPr>
          <a:xfrm>
            <a:off x="2554289" y="1582739"/>
            <a:ext cx="7064375"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Final deflections and moments can be calculated  in several different ways.</a:t>
            </a:r>
          </a:p>
        </p:txBody>
      </p:sp>
      <p:sp>
        <p:nvSpPr>
          <p:cNvPr id="7" name="TextBox 6"/>
          <p:cNvSpPr txBox="1"/>
          <p:nvPr/>
        </p:nvSpPr>
        <p:spPr>
          <a:xfrm>
            <a:off x="2568576" y="2628900"/>
            <a:ext cx="7064375" cy="1225550"/>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Closed form mathematical solutions: </a:t>
            </a:r>
          </a:p>
          <a:p>
            <a:pPr eaLnBrk="0" hangingPunct="0">
              <a:defRPr/>
            </a:pPr>
            <a:r>
              <a:rPr lang="en-US">
                <a:solidFill>
                  <a:schemeClr val="bg1"/>
                </a:solidFill>
                <a:cs typeface="Arial" charset="0"/>
              </a:rPr>
              <a:t>Derivations exist for standard results, but very difficult, if not impossible, for a full structure.</a:t>
            </a:r>
          </a:p>
        </p:txBody>
      </p:sp>
      <p:sp>
        <p:nvSpPr>
          <p:cNvPr id="6" name="TextBox 5"/>
          <p:cNvSpPr txBox="1"/>
          <p:nvPr/>
        </p:nvSpPr>
        <p:spPr>
          <a:xfrm>
            <a:off x="2582864" y="4064001"/>
            <a:ext cx="7064375" cy="23209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Approximate Methods:</a:t>
            </a:r>
          </a:p>
          <a:p>
            <a:pPr eaLnBrk="0" hangingPunct="0">
              <a:defRPr/>
            </a:pPr>
            <a:r>
              <a:rPr lang="en-US">
                <a:solidFill>
                  <a:schemeClr val="bg1"/>
                </a:solidFill>
                <a:cs typeface="Arial" charset="0"/>
              </a:rPr>
              <a:t>Amplification factor applied to first order displacement and moments by simple method</a:t>
            </a:r>
          </a:p>
          <a:p>
            <a:pPr eaLnBrk="0" hangingPunct="0">
              <a:defRPr/>
            </a:pPr>
            <a:r>
              <a:rPr lang="en-US">
                <a:solidFill>
                  <a:schemeClr val="bg1"/>
                </a:solidFill>
                <a:cs typeface="Arial" charset="0"/>
              </a:rPr>
              <a:t>		OR</a:t>
            </a:r>
          </a:p>
          <a:p>
            <a:pPr eaLnBrk="0" hangingPunct="0">
              <a:defRPr/>
            </a:pPr>
            <a:r>
              <a:rPr lang="en-US">
                <a:solidFill>
                  <a:schemeClr val="bg1"/>
                </a:solidFill>
                <a:cs typeface="Arial" charset="0"/>
              </a:rPr>
              <a:t>approximate computer methods will provide results within a given tolerance.</a:t>
            </a:r>
          </a:p>
        </p:txBody>
      </p:sp>
      <p:sp>
        <p:nvSpPr>
          <p:cNvPr id="8" name="Slide Number Placeholder 7"/>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A2114CAF-9CC5-42CF-8729-CE62CAEEB0A7}" type="slidenum">
              <a:rPr lang="en-US" altLang="en-US" sz="1200">
                <a:solidFill>
                  <a:srgbClr val="BCBCBC"/>
                </a:solidFill>
              </a:rPr>
              <a:pPr eaLnBrk="1" hangingPunct="1"/>
              <a:t>73</a:t>
            </a:fld>
            <a:endParaRPr lang="en-US" altLang="en-US" sz="1200">
              <a:solidFill>
                <a:srgbClr val="BCBCBC"/>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5" name="TextBox 4"/>
          <p:cNvSpPr txBox="1"/>
          <p:nvPr/>
        </p:nvSpPr>
        <p:spPr>
          <a:xfrm>
            <a:off x="5824539" y="4933306"/>
            <a:ext cx="4116387" cy="461665"/>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cs typeface="Arial" charset="0"/>
              </a:rPr>
              <a:t>Amplified First Order Analysis</a:t>
            </a:r>
          </a:p>
        </p:txBody>
      </p:sp>
      <p:sp>
        <p:nvSpPr>
          <p:cNvPr id="3" name="TextBox 2"/>
          <p:cNvSpPr txBox="1"/>
          <p:nvPr/>
        </p:nvSpPr>
        <p:spPr>
          <a:xfrm>
            <a:off x="4638675" y="3844281"/>
            <a:ext cx="3735388" cy="461665"/>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cs typeface="Arial" charset="0"/>
              </a:rPr>
              <a:t>Computer Analysis</a:t>
            </a:r>
          </a:p>
        </p:txBody>
      </p:sp>
      <p:sp>
        <p:nvSpPr>
          <p:cNvPr id="6" name="TextBox 5"/>
          <p:cNvSpPr txBox="1"/>
          <p:nvPr/>
        </p:nvSpPr>
        <p:spPr>
          <a:xfrm>
            <a:off x="3154364" y="2783831"/>
            <a:ext cx="4192587" cy="461665"/>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cs typeface="Arial" charset="0"/>
              </a:rPr>
              <a:t>Exact Closed-Form Solution</a:t>
            </a:r>
          </a:p>
        </p:txBody>
      </p:sp>
      <p:sp>
        <p:nvSpPr>
          <p:cNvPr id="7" name="Slide Number Placeholder 6"/>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BADC1184-E161-4F14-A9C2-0FA67FC7CBF5}" type="slidenum">
              <a:rPr lang="en-US" altLang="en-US" sz="1200">
                <a:solidFill>
                  <a:srgbClr val="BCBCBC"/>
                </a:solidFill>
              </a:rPr>
              <a:pPr eaLnBrk="1" hangingPunct="1"/>
              <a:t>74</a:t>
            </a:fld>
            <a:endParaRPr lang="en-US" altLang="en-US" sz="1200">
              <a:solidFill>
                <a:srgbClr val="BCBCBC"/>
              </a:solidFill>
            </a:endParaRPr>
          </a:p>
        </p:txBody>
      </p:sp>
      <p:sp>
        <p:nvSpPr>
          <p:cNvPr id="9" name="TextBox 8"/>
          <p:cNvSpPr txBox="1"/>
          <p:nvPr/>
        </p:nvSpPr>
        <p:spPr>
          <a:xfrm>
            <a:off x="3146425" y="1658939"/>
            <a:ext cx="6394450" cy="860425"/>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cs typeface="Arial" charset="0"/>
              </a:rPr>
              <a:t>2</a:t>
            </a:r>
            <a:r>
              <a:rPr lang="en-US" baseline="30000">
                <a:solidFill>
                  <a:schemeClr val="bg1"/>
                </a:solidFill>
                <a:cs typeface="Arial" charset="0"/>
              </a:rPr>
              <a:t>nd</a:t>
            </a:r>
            <a:r>
              <a:rPr lang="en-US">
                <a:solidFill>
                  <a:schemeClr val="bg1"/>
                </a:solidFill>
                <a:cs typeface="Arial" charset="0"/>
              </a:rPr>
              <a:t> order analysis is any method that accounts for P-</a:t>
            </a:r>
            <a:r>
              <a:rPr lang="en-US">
                <a:solidFill>
                  <a:schemeClr val="bg1"/>
                </a:solidFill>
                <a:latin typeface="Symbol" pitchFamily="18" charset="2"/>
                <a:cs typeface="Arial" charset="0"/>
              </a:rPr>
              <a:t>D</a:t>
            </a:r>
            <a:r>
              <a:rPr lang="en-US">
                <a:solidFill>
                  <a:schemeClr val="bg1"/>
                </a:solidFill>
                <a:cs typeface="Arial" charset="0"/>
              </a:rPr>
              <a:t> and P-</a:t>
            </a:r>
            <a:r>
              <a:rPr lang="en-US">
                <a:solidFill>
                  <a:schemeClr val="bg1"/>
                </a:solidFill>
                <a:latin typeface="Symbol" pitchFamily="18" charset="2"/>
                <a:cs typeface="Arial" charset="0"/>
              </a:rPr>
              <a:t>d</a:t>
            </a:r>
            <a:r>
              <a:rPr lang="en-US">
                <a:solidFill>
                  <a:schemeClr val="bg1"/>
                </a:solidFill>
                <a:cs typeface="Arial" charset="0"/>
              </a:rPr>
              <a:t> effects.</a:t>
            </a:r>
          </a:p>
        </p:txBody>
      </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5" name="TextBox 4"/>
          <p:cNvSpPr txBox="1"/>
          <p:nvPr/>
        </p:nvSpPr>
        <p:spPr>
          <a:xfrm>
            <a:off x="2489201" y="2139950"/>
            <a:ext cx="6569075" cy="831850"/>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dirty="0">
                <a:solidFill>
                  <a:schemeClr val="bg1"/>
                </a:solidFill>
              </a:rPr>
              <a:t>Exact solutions for </a:t>
            </a:r>
            <a:r>
              <a:rPr lang="en-US" i="1" dirty="0">
                <a:solidFill>
                  <a:schemeClr val="bg1"/>
                </a:solidFill>
              </a:rPr>
              <a:t>P</a:t>
            </a:r>
            <a:r>
              <a:rPr lang="en-US" dirty="0">
                <a:solidFill>
                  <a:schemeClr val="bg1"/>
                </a:solidFill>
              </a:rPr>
              <a:t>-</a:t>
            </a:r>
            <a:r>
              <a:rPr lang="en-US" dirty="0">
                <a:solidFill>
                  <a:schemeClr val="bg1"/>
                </a:solidFill>
                <a:latin typeface="Symbol" pitchFamily="18" charset="2"/>
              </a:rPr>
              <a:t>d</a:t>
            </a:r>
            <a:r>
              <a:rPr lang="en-US" dirty="0">
                <a:solidFill>
                  <a:schemeClr val="bg1"/>
                </a:solidFill>
              </a:rPr>
              <a:t> and </a:t>
            </a:r>
            <a:r>
              <a:rPr lang="en-US" i="1" dirty="0">
                <a:solidFill>
                  <a:schemeClr val="bg1"/>
                </a:solidFill>
              </a:rPr>
              <a:t>P</a:t>
            </a:r>
            <a:r>
              <a:rPr lang="en-US" dirty="0">
                <a:solidFill>
                  <a:schemeClr val="bg1"/>
                </a:solidFill>
              </a:rPr>
              <a:t>-</a:t>
            </a:r>
            <a:r>
              <a:rPr lang="en-US" dirty="0">
                <a:solidFill>
                  <a:schemeClr val="bg1"/>
                </a:solidFill>
                <a:latin typeface="Symbol" pitchFamily="18" charset="2"/>
              </a:rPr>
              <a:t>D</a:t>
            </a:r>
            <a:r>
              <a:rPr lang="en-US" dirty="0">
                <a:solidFill>
                  <a:schemeClr val="bg1"/>
                </a:solidFill>
              </a:rPr>
              <a:t> can be derived for simple structures.</a:t>
            </a:r>
          </a:p>
        </p:txBody>
      </p:sp>
      <p:sp>
        <p:nvSpPr>
          <p:cNvPr id="6" name="TextBox 5"/>
          <p:cNvSpPr txBox="1"/>
          <p:nvPr/>
        </p:nvSpPr>
        <p:spPr>
          <a:xfrm>
            <a:off x="3265488" y="472609"/>
            <a:ext cx="4926012"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a:solidFill>
                  <a:schemeClr val="bg1"/>
                </a:solidFill>
                <a:cs typeface="Arial" charset="0"/>
              </a:rPr>
              <a:t>Exact Closed-Form Solution</a:t>
            </a:r>
          </a:p>
        </p:txBody>
      </p:sp>
      <p:sp>
        <p:nvSpPr>
          <p:cNvPr id="7" name="TextBox 6"/>
          <p:cNvSpPr txBox="1"/>
          <p:nvPr/>
        </p:nvSpPr>
        <p:spPr>
          <a:xfrm>
            <a:off x="2500314" y="3433763"/>
            <a:ext cx="6569075" cy="831850"/>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dirty="0">
                <a:solidFill>
                  <a:schemeClr val="bg1"/>
                </a:solidFill>
              </a:rPr>
              <a:t>For full structures typically encountered in design the process is generally too tedious to perform.</a:t>
            </a:r>
          </a:p>
        </p:txBody>
      </p:sp>
      <p:sp>
        <p:nvSpPr>
          <p:cNvPr id="8" name="Slide Number Placeholder 7"/>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DA82B7EF-567D-4DAD-83BD-A828BBAE9AD0}" type="slidenum">
              <a:rPr lang="en-US" altLang="en-US" sz="1200">
                <a:solidFill>
                  <a:srgbClr val="BCBCBC"/>
                </a:solidFill>
              </a:rPr>
              <a:pPr eaLnBrk="1" hangingPunct="1"/>
              <a:t>75</a:t>
            </a:fld>
            <a:endParaRPr lang="en-US" altLang="en-US" sz="1200">
              <a:solidFill>
                <a:srgbClr val="BCBCBC"/>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5" name="TextBox 4"/>
          <p:cNvSpPr txBox="1"/>
          <p:nvPr/>
        </p:nvSpPr>
        <p:spPr>
          <a:xfrm>
            <a:off x="2335214" y="1752601"/>
            <a:ext cx="7678737" cy="830263"/>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dirty="0">
                <a:solidFill>
                  <a:schemeClr val="bg1"/>
                </a:solidFill>
              </a:rPr>
              <a:t>Most structural analysis programs will include some form of “second order” analysis. </a:t>
            </a:r>
          </a:p>
        </p:txBody>
      </p:sp>
      <p:sp>
        <p:nvSpPr>
          <p:cNvPr id="6" name="TextBox 5"/>
          <p:cNvSpPr txBox="1"/>
          <p:nvPr/>
        </p:nvSpPr>
        <p:spPr>
          <a:xfrm>
            <a:off x="4008439" y="474196"/>
            <a:ext cx="3735387"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a:solidFill>
                  <a:schemeClr val="bg1"/>
                </a:solidFill>
                <a:cs typeface="Arial" charset="0"/>
              </a:rPr>
              <a:t>Computer Analysis</a:t>
            </a:r>
          </a:p>
        </p:txBody>
      </p:sp>
      <p:sp>
        <p:nvSpPr>
          <p:cNvPr id="9" name="Slide Number Placeholder 8"/>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B993E192-E3AB-4683-B4C2-F9BA8C713CB9}" type="slidenum">
              <a:rPr lang="en-US" altLang="en-US" sz="1200">
                <a:solidFill>
                  <a:srgbClr val="BCBCBC"/>
                </a:solidFill>
              </a:rPr>
              <a:pPr eaLnBrk="1" hangingPunct="1"/>
              <a:t>76</a:t>
            </a:fld>
            <a:endParaRPr lang="en-US" altLang="en-US" sz="1200">
              <a:solidFill>
                <a:srgbClr val="BCBCBC"/>
              </a:solidFill>
            </a:endParaRPr>
          </a:p>
        </p:txBody>
      </p:sp>
      <p:sp>
        <p:nvSpPr>
          <p:cNvPr id="7" name="TextBox 6"/>
          <p:cNvSpPr txBox="1"/>
          <p:nvPr/>
        </p:nvSpPr>
        <p:spPr>
          <a:xfrm>
            <a:off x="2335214" y="2890839"/>
            <a:ext cx="7678737" cy="1201737"/>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dirty="0">
                <a:solidFill>
                  <a:schemeClr val="bg1"/>
                </a:solidFill>
              </a:rPr>
              <a:t>To satisfy a “rigorous 2</a:t>
            </a:r>
            <a:r>
              <a:rPr lang="en-US" baseline="30000" dirty="0">
                <a:solidFill>
                  <a:schemeClr val="bg1"/>
                </a:solidFill>
              </a:rPr>
              <a:t>nd</a:t>
            </a:r>
            <a:r>
              <a:rPr lang="en-US" dirty="0">
                <a:solidFill>
                  <a:schemeClr val="bg1"/>
                </a:solidFill>
              </a:rPr>
              <a:t> order analysis” a program must include both P-</a:t>
            </a:r>
            <a:r>
              <a:rPr lang="en-US" dirty="0">
                <a:solidFill>
                  <a:schemeClr val="bg1"/>
                </a:solidFill>
                <a:latin typeface="Times New Roman"/>
                <a:cs typeface="Times New Roman"/>
              </a:rPr>
              <a:t>∆ and P-</a:t>
            </a:r>
            <a:r>
              <a:rPr lang="el-GR" dirty="0">
                <a:solidFill>
                  <a:schemeClr val="bg1"/>
                </a:solidFill>
                <a:latin typeface="Times New Roman"/>
                <a:cs typeface="Times New Roman"/>
              </a:rPr>
              <a:t>δ</a:t>
            </a:r>
            <a:r>
              <a:rPr lang="en-US" dirty="0">
                <a:solidFill>
                  <a:schemeClr val="bg1"/>
                </a:solidFill>
                <a:latin typeface="Times New Roman"/>
                <a:cs typeface="Times New Roman"/>
              </a:rPr>
              <a:t> analysis, or the designer must verify that P-</a:t>
            </a:r>
            <a:r>
              <a:rPr lang="el-GR" dirty="0">
                <a:solidFill>
                  <a:schemeClr val="bg1"/>
                </a:solidFill>
                <a:latin typeface="Times New Roman"/>
                <a:cs typeface="Times New Roman"/>
              </a:rPr>
              <a:t>δ</a:t>
            </a:r>
            <a:r>
              <a:rPr lang="en-US" dirty="0">
                <a:solidFill>
                  <a:schemeClr val="bg1"/>
                </a:solidFill>
                <a:latin typeface="Times New Roman"/>
                <a:cs typeface="Times New Roman"/>
              </a:rPr>
              <a:t> effects are minimal in the structure.</a:t>
            </a:r>
            <a:r>
              <a:rPr lang="en-US" dirty="0">
                <a:solidFill>
                  <a:schemeClr val="bg1"/>
                </a:solidFill>
              </a:rPr>
              <a:t> </a:t>
            </a:r>
          </a:p>
        </p:txBody>
      </p:sp>
      <p:sp>
        <p:nvSpPr>
          <p:cNvPr id="8" name="TextBox 7"/>
          <p:cNvSpPr txBox="1"/>
          <p:nvPr/>
        </p:nvSpPr>
        <p:spPr>
          <a:xfrm>
            <a:off x="2335214" y="4367214"/>
            <a:ext cx="7678737" cy="1201737"/>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dirty="0">
                <a:solidFill>
                  <a:schemeClr val="bg1"/>
                </a:solidFill>
              </a:rPr>
              <a:t>Computer software uses approximate solutions rather than exact closed form solutions, and iterate until a specified error tolerance is reached.</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0" name="TextBox 9"/>
          <p:cNvSpPr txBox="1"/>
          <p:nvPr/>
        </p:nvSpPr>
        <p:spPr>
          <a:xfrm>
            <a:off x="2336801" y="2765426"/>
            <a:ext cx="7675563" cy="1590675"/>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cs typeface="Arial" charset="0"/>
              </a:rPr>
              <a:t>Verify that load combinations include second order effects. Some programs analyze individual load cases only. Load case results are factored and summed to produce load combinations, but are not re-analyzed. </a:t>
            </a:r>
          </a:p>
        </p:txBody>
      </p:sp>
      <p:sp>
        <p:nvSpPr>
          <p:cNvPr id="11" name="TextBox 10"/>
          <p:cNvSpPr txBox="1"/>
          <p:nvPr/>
        </p:nvSpPr>
        <p:spPr>
          <a:xfrm>
            <a:off x="2339976" y="1720851"/>
            <a:ext cx="7675563" cy="830263"/>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dirty="0">
                <a:solidFill>
                  <a:schemeClr val="bg1"/>
                </a:solidFill>
              </a:rPr>
              <a:t>Designers must verify that second order effects are correctly handled by the programs being used.</a:t>
            </a:r>
          </a:p>
        </p:txBody>
      </p:sp>
      <p:sp>
        <p:nvSpPr>
          <p:cNvPr id="13" name="TextBox 12"/>
          <p:cNvSpPr txBox="1"/>
          <p:nvPr/>
        </p:nvSpPr>
        <p:spPr>
          <a:xfrm>
            <a:off x="2347913" y="4562475"/>
            <a:ext cx="7675562" cy="1225550"/>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cs typeface="Arial" charset="0"/>
              </a:rPr>
              <a:t>Therefore, moments resulting from lateral loads in one load case may not be correctly amplified by axial load in a separate load case when combined in a load combination.</a:t>
            </a:r>
          </a:p>
        </p:txBody>
      </p:sp>
      <p:sp>
        <p:nvSpPr>
          <p:cNvPr id="7" name="Slide Number Placeholder 6"/>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3E5C7412-45FD-4F5B-9F4C-897204A96852}" type="slidenum">
              <a:rPr lang="en-US" altLang="en-US" sz="1200">
                <a:solidFill>
                  <a:srgbClr val="BCBCBC"/>
                </a:solidFill>
              </a:rPr>
              <a:pPr eaLnBrk="1" hangingPunct="1"/>
              <a:t>77</a:t>
            </a:fld>
            <a:endParaRPr lang="en-US" altLang="en-US" sz="1200">
              <a:solidFill>
                <a:srgbClr val="BCBCBC"/>
              </a:solidFill>
            </a:endParaRPr>
          </a:p>
        </p:txBody>
      </p:sp>
      <p:sp>
        <p:nvSpPr>
          <p:cNvPr id="6" name="TextBox 5"/>
          <p:cNvSpPr txBox="1"/>
          <p:nvPr/>
        </p:nvSpPr>
        <p:spPr>
          <a:xfrm>
            <a:off x="4008439" y="474196"/>
            <a:ext cx="3735387"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a:solidFill>
                  <a:schemeClr val="bg1"/>
                </a:solidFill>
                <a:cs typeface="Arial" charset="0"/>
              </a:rPr>
              <a:t>Computer Analysis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80899" name="TextBox 31"/>
          <p:cNvSpPr txBox="1">
            <a:spLocks noChangeArrowheads="1"/>
          </p:cNvSpPr>
          <p:nvPr/>
        </p:nvSpPr>
        <p:spPr bwMode="auto">
          <a:xfrm>
            <a:off x="2605088" y="966788"/>
            <a:ext cx="8062912" cy="4494212"/>
          </a:xfrm>
          <a:prstGeom prst="rect">
            <a:avLst/>
          </a:prstGeom>
          <a:solidFill>
            <a:schemeClr val="tx1"/>
          </a:solidFill>
          <a:ln w="38100">
            <a:solidFill>
              <a:schemeClr val="bg1"/>
            </a:solidFill>
            <a:bevel/>
            <a:headEnd/>
            <a:tailEnd/>
          </a:ln>
        </p:spPr>
        <p:txBody>
          <a:bodyPr anchor="ct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solidFill>
                <a:schemeClr val="bg1"/>
              </a:solidFill>
            </a:endParaRPr>
          </a:p>
        </p:txBody>
      </p:sp>
      <p:sp>
        <p:nvSpPr>
          <p:cNvPr id="85" name="TextBox 84"/>
          <p:cNvSpPr txBox="1"/>
          <p:nvPr/>
        </p:nvSpPr>
        <p:spPr>
          <a:xfrm>
            <a:off x="6791326" y="997635"/>
            <a:ext cx="3876675" cy="646331"/>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sz="1800">
                <a:solidFill>
                  <a:schemeClr val="bg1"/>
                </a:solidFill>
                <a:cs typeface="Arial" charset="0"/>
              </a:rPr>
              <a:t>Verify computer programs correctly analyze load combinations.</a:t>
            </a:r>
          </a:p>
        </p:txBody>
      </p:sp>
      <p:sp>
        <p:nvSpPr>
          <p:cNvPr id="60" name="Slide Number Placeholder 59"/>
          <p:cNvSpPr txBox="1">
            <a:spLocks noGrp="1"/>
          </p:cNvSpPr>
          <p:nvPr/>
        </p:nvSpPr>
        <p:spPr>
          <a:xfrm>
            <a:off x="10922000" y="6317722"/>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362562A1-6B4C-4146-A94D-1F2B93616D58}" type="slidenum">
              <a:rPr lang="en-US" altLang="en-US" sz="1200">
                <a:solidFill>
                  <a:srgbClr val="BCBCBC"/>
                </a:solidFill>
              </a:rPr>
              <a:pPr algn="r" eaLnBrk="1" hangingPunct="1"/>
              <a:t>78</a:t>
            </a:fld>
            <a:endParaRPr lang="en-US" altLang="en-US" sz="1200">
              <a:solidFill>
                <a:srgbClr val="BCBCBC"/>
              </a:solidFill>
            </a:endParaRPr>
          </a:p>
        </p:txBody>
      </p:sp>
      <p:grpSp>
        <p:nvGrpSpPr>
          <p:cNvPr id="80902" name="Group 32"/>
          <p:cNvGrpSpPr>
            <a:grpSpLocks/>
          </p:cNvGrpSpPr>
          <p:nvPr/>
        </p:nvGrpSpPr>
        <p:grpSpPr bwMode="auto">
          <a:xfrm rot="5400000">
            <a:off x="8323263" y="2106613"/>
            <a:ext cx="455613" cy="401638"/>
            <a:chOff x="6896100" y="788988"/>
            <a:chExt cx="455613" cy="401637"/>
          </a:xfrm>
        </p:grpSpPr>
        <p:grpSp>
          <p:nvGrpSpPr>
            <p:cNvPr id="80923" name="Group 85"/>
            <p:cNvGrpSpPr>
              <a:grpSpLocks/>
            </p:cNvGrpSpPr>
            <p:nvPr/>
          </p:nvGrpSpPr>
          <p:grpSpPr bwMode="auto">
            <a:xfrm>
              <a:off x="7227888" y="788988"/>
              <a:ext cx="123825" cy="401637"/>
              <a:chOff x="7227743" y="788410"/>
              <a:chExt cx="124691" cy="402216"/>
            </a:xfrm>
          </p:grpSpPr>
          <p:sp>
            <p:nvSpPr>
              <p:cNvPr id="7" name="Oval 6"/>
              <p:cNvSpPr>
                <a:spLocks noChangeArrowheads="1"/>
              </p:cNvSpPr>
              <p:nvPr/>
            </p:nvSpPr>
            <p:spPr bwMode="auto">
              <a:xfrm>
                <a:off x="7227743" y="788410"/>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8" name="Oval 7"/>
              <p:cNvSpPr>
                <a:spLocks noChangeArrowheads="1"/>
              </p:cNvSpPr>
              <p:nvPr/>
            </p:nvSpPr>
            <p:spPr bwMode="auto">
              <a:xfrm>
                <a:off x="7227743" y="931491"/>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 name="Oval 8"/>
              <p:cNvSpPr>
                <a:spLocks noChangeArrowheads="1"/>
              </p:cNvSpPr>
              <p:nvPr/>
            </p:nvSpPr>
            <p:spPr bwMode="auto">
              <a:xfrm>
                <a:off x="7227743" y="1074571"/>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grpSp>
        <p:sp>
          <p:nvSpPr>
            <p:cNvPr id="80924" name="AutoShape 113"/>
            <p:cNvSpPr>
              <a:spLocks noChangeArrowheads="1"/>
            </p:cNvSpPr>
            <p:nvPr/>
          </p:nvSpPr>
          <p:spPr bwMode="auto">
            <a:xfrm rot="-5400000">
              <a:off x="6863556" y="821532"/>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grpSp>
      <p:sp>
        <p:nvSpPr>
          <p:cNvPr id="80903" name="AutoShape 113"/>
          <p:cNvSpPr>
            <a:spLocks noChangeArrowheads="1"/>
          </p:cNvSpPr>
          <p:nvPr/>
        </p:nvSpPr>
        <p:spPr bwMode="auto">
          <a:xfrm>
            <a:off x="3397251" y="2076450"/>
            <a:ext cx="396875" cy="3302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cxnSp>
        <p:nvCxnSpPr>
          <p:cNvPr id="21" name="Straight Arrow Connector 20"/>
          <p:cNvCxnSpPr/>
          <p:nvPr/>
        </p:nvCxnSpPr>
        <p:spPr bwMode="auto">
          <a:xfrm rot="16200000" flipH="1" flipV="1">
            <a:off x="5640388" y="1670051"/>
            <a:ext cx="790575"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0905" name="TextBox 68"/>
          <p:cNvSpPr txBox="1">
            <a:spLocks noChangeArrowheads="1"/>
          </p:cNvSpPr>
          <p:nvPr/>
        </p:nvSpPr>
        <p:spPr bwMode="auto">
          <a:xfrm>
            <a:off x="6064251" y="115887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cxnSp>
        <p:nvCxnSpPr>
          <p:cNvPr id="70" name="Straight Arrow Connector 69"/>
          <p:cNvCxnSpPr/>
          <p:nvPr/>
        </p:nvCxnSpPr>
        <p:spPr bwMode="auto">
          <a:xfrm flipH="1">
            <a:off x="8572500" y="3005138"/>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80907" name="Group 32"/>
          <p:cNvGrpSpPr>
            <a:grpSpLocks/>
          </p:cNvGrpSpPr>
          <p:nvPr/>
        </p:nvGrpSpPr>
        <p:grpSpPr bwMode="auto">
          <a:xfrm rot="5400000">
            <a:off x="8343901" y="3052764"/>
            <a:ext cx="455613" cy="401637"/>
            <a:chOff x="6896100" y="788988"/>
            <a:chExt cx="455638" cy="401853"/>
          </a:xfrm>
        </p:grpSpPr>
        <p:grpSp>
          <p:nvGrpSpPr>
            <p:cNvPr id="80918" name="Group 85"/>
            <p:cNvGrpSpPr>
              <a:grpSpLocks/>
            </p:cNvGrpSpPr>
            <p:nvPr/>
          </p:nvGrpSpPr>
          <p:grpSpPr bwMode="auto">
            <a:xfrm>
              <a:off x="7227996" y="789214"/>
              <a:ext cx="123742" cy="401627"/>
              <a:chOff x="7227827" y="788636"/>
              <a:chExt cx="124607" cy="402206"/>
            </a:xfrm>
          </p:grpSpPr>
          <p:sp>
            <p:nvSpPr>
              <p:cNvPr id="91" name="Oval 6"/>
              <p:cNvSpPr>
                <a:spLocks noChangeArrowheads="1"/>
              </p:cNvSpPr>
              <p:nvPr/>
            </p:nvSpPr>
            <p:spPr bwMode="auto">
              <a:xfrm>
                <a:off x="7227736" y="788410"/>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2" name="Oval 91"/>
              <p:cNvSpPr>
                <a:spLocks noChangeArrowheads="1"/>
              </p:cNvSpPr>
              <p:nvPr/>
            </p:nvSpPr>
            <p:spPr bwMode="auto">
              <a:xfrm>
                <a:off x="7227736" y="931568"/>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3" name="Oval 92"/>
              <p:cNvSpPr>
                <a:spLocks noChangeArrowheads="1"/>
              </p:cNvSpPr>
              <p:nvPr/>
            </p:nvSpPr>
            <p:spPr bwMode="auto">
              <a:xfrm>
                <a:off x="7227736" y="1074725"/>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grpSp>
        <p:sp>
          <p:nvSpPr>
            <p:cNvPr id="80919" name="AutoShape 113"/>
            <p:cNvSpPr>
              <a:spLocks noChangeArrowheads="1"/>
            </p:cNvSpPr>
            <p:nvPr/>
          </p:nvSpPr>
          <p:spPr bwMode="auto">
            <a:xfrm rot="-5400000">
              <a:off x="6863556" y="821532"/>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grpSp>
      <p:sp>
        <p:nvSpPr>
          <p:cNvPr id="80908" name="AutoShape 113"/>
          <p:cNvSpPr>
            <a:spLocks noChangeArrowheads="1"/>
          </p:cNvSpPr>
          <p:nvPr/>
        </p:nvSpPr>
        <p:spPr bwMode="auto">
          <a:xfrm>
            <a:off x="3398839" y="3032125"/>
            <a:ext cx="396875" cy="3302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cxnSp>
        <p:nvCxnSpPr>
          <p:cNvPr id="80" name="Straight Arrow Connector 79"/>
          <p:cNvCxnSpPr/>
          <p:nvPr/>
        </p:nvCxnSpPr>
        <p:spPr bwMode="auto">
          <a:xfrm>
            <a:off x="2768600" y="3008313"/>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0910" name="TextBox 68"/>
          <p:cNvSpPr txBox="1">
            <a:spLocks noChangeArrowheads="1"/>
          </p:cNvSpPr>
          <p:nvPr/>
        </p:nvSpPr>
        <p:spPr bwMode="auto">
          <a:xfrm>
            <a:off x="9045576" y="307498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80911" name="TextBox 68"/>
          <p:cNvSpPr txBox="1">
            <a:spLocks noChangeArrowheads="1"/>
          </p:cNvSpPr>
          <p:nvPr/>
        </p:nvSpPr>
        <p:spPr bwMode="auto">
          <a:xfrm>
            <a:off x="2743201" y="301466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80912" name="TextBox 93"/>
          <p:cNvSpPr txBox="1">
            <a:spLocks noChangeArrowheads="1"/>
          </p:cNvSpPr>
          <p:nvPr/>
        </p:nvSpPr>
        <p:spPr bwMode="auto">
          <a:xfrm>
            <a:off x="5854701" y="2222500"/>
            <a:ext cx="18446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bevel/>
                <a:headEnd/>
                <a:tailEnd/>
              </a14:hiddenLine>
            </a:ext>
          </a:extLst>
        </p:spPr>
        <p:txBody>
          <a:bodyPr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3200" b="1">
                <a:solidFill>
                  <a:schemeClr val="bg1"/>
                </a:solidFill>
              </a:rPr>
              <a:t>+</a:t>
            </a:r>
          </a:p>
        </p:txBody>
      </p:sp>
      <p:sp>
        <p:nvSpPr>
          <p:cNvPr id="80913" name="TextBox 94"/>
          <p:cNvSpPr txBox="1">
            <a:spLocks noChangeArrowheads="1"/>
          </p:cNvSpPr>
          <p:nvPr/>
        </p:nvSpPr>
        <p:spPr bwMode="auto">
          <a:xfrm>
            <a:off x="5407026" y="2767014"/>
            <a:ext cx="1846263"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bevel/>
                <a:headEnd/>
                <a:tailEnd/>
              </a14:hiddenLine>
            </a:ext>
          </a:extLst>
        </p:spPr>
        <p:txBody>
          <a:bodyPr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Load Case 2</a:t>
            </a:r>
          </a:p>
        </p:txBody>
      </p:sp>
      <p:sp>
        <p:nvSpPr>
          <p:cNvPr id="80914" name="TextBox 95"/>
          <p:cNvSpPr txBox="1">
            <a:spLocks noChangeArrowheads="1"/>
          </p:cNvSpPr>
          <p:nvPr/>
        </p:nvSpPr>
        <p:spPr bwMode="auto">
          <a:xfrm>
            <a:off x="5429251" y="1809750"/>
            <a:ext cx="1844675"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bevel/>
                <a:headEnd/>
                <a:tailEnd/>
              </a14:hiddenLine>
            </a:ext>
          </a:extLst>
        </p:spPr>
        <p:txBody>
          <a:bodyPr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Load Case 1</a:t>
            </a:r>
          </a:p>
        </p:txBody>
      </p:sp>
      <p:sp>
        <p:nvSpPr>
          <p:cNvPr id="80915" name="Line 43"/>
          <p:cNvSpPr>
            <a:spLocks noChangeShapeType="1"/>
          </p:cNvSpPr>
          <p:nvPr/>
        </p:nvSpPr>
        <p:spPr bwMode="auto">
          <a:xfrm>
            <a:off x="3590926" y="2062163"/>
            <a:ext cx="4981575"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916" name="Line 44"/>
          <p:cNvSpPr>
            <a:spLocks noChangeShapeType="1"/>
          </p:cNvSpPr>
          <p:nvPr/>
        </p:nvSpPr>
        <p:spPr bwMode="auto">
          <a:xfrm>
            <a:off x="3590926" y="3019425"/>
            <a:ext cx="4995863"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 name="TextBox 4"/>
          <p:cNvSpPr txBox="1"/>
          <p:nvPr/>
        </p:nvSpPr>
        <p:spPr>
          <a:xfrm>
            <a:off x="2608264" y="217021"/>
            <a:ext cx="8059737"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a:solidFill>
                  <a:schemeClr val="bg1"/>
                </a:solidFill>
                <a:cs typeface="Arial" charset="0"/>
              </a:rPr>
              <a:t>Computer Analysis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81923" name="TextBox 31"/>
          <p:cNvSpPr txBox="1">
            <a:spLocks noChangeArrowheads="1"/>
          </p:cNvSpPr>
          <p:nvPr/>
        </p:nvSpPr>
        <p:spPr bwMode="auto">
          <a:xfrm>
            <a:off x="2605088" y="966788"/>
            <a:ext cx="8062912" cy="4494212"/>
          </a:xfrm>
          <a:prstGeom prst="rect">
            <a:avLst/>
          </a:prstGeom>
          <a:solidFill>
            <a:schemeClr val="tx1"/>
          </a:solidFill>
          <a:ln w="38100">
            <a:solidFill>
              <a:schemeClr val="bg1"/>
            </a:solidFill>
            <a:bevel/>
            <a:headEnd/>
            <a:tailEnd/>
          </a:ln>
        </p:spPr>
        <p:txBody>
          <a:bodyPr anchor="ct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solidFill>
                <a:schemeClr val="bg1"/>
              </a:solidFill>
            </a:endParaRPr>
          </a:p>
        </p:txBody>
      </p:sp>
      <p:sp>
        <p:nvSpPr>
          <p:cNvPr id="85" name="TextBox 84"/>
          <p:cNvSpPr txBox="1"/>
          <p:nvPr/>
        </p:nvSpPr>
        <p:spPr>
          <a:xfrm>
            <a:off x="6791326" y="997635"/>
            <a:ext cx="3876675" cy="646331"/>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sz="1800">
                <a:solidFill>
                  <a:schemeClr val="bg1"/>
                </a:solidFill>
                <a:cs typeface="Arial" charset="0"/>
              </a:rPr>
              <a:t>Verify computer programs correctly analyze load combinations.</a:t>
            </a:r>
          </a:p>
        </p:txBody>
      </p:sp>
      <p:sp>
        <p:nvSpPr>
          <p:cNvPr id="60" name="Slide Number Placeholder 59"/>
          <p:cNvSpPr txBox="1">
            <a:spLocks noGrp="1"/>
          </p:cNvSpPr>
          <p:nvPr/>
        </p:nvSpPr>
        <p:spPr>
          <a:xfrm>
            <a:off x="10930466" y="62341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D9C3A76E-5780-4C9A-A488-AB267B128BC2}" type="slidenum">
              <a:rPr lang="en-US" altLang="en-US" sz="1200">
                <a:solidFill>
                  <a:srgbClr val="BCBCBC"/>
                </a:solidFill>
              </a:rPr>
              <a:pPr algn="r" eaLnBrk="1" hangingPunct="1"/>
              <a:t>79</a:t>
            </a:fld>
            <a:endParaRPr lang="en-US" altLang="en-US" sz="1200" dirty="0">
              <a:solidFill>
                <a:srgbClr val="BCBCBC"/>
              </a:solidFill>
            </a:endParaRPr>
          </a:p>
        </p:txBody>
      </p:sp>
      <p:cxnSp>
        <p:nvCxnSpPr>
          <p:cNvPr id="70" name="Straight Arrow Connector 69"/>
          <p:cNvCxnSpPr/>
          <p:nvPr/>
        </p:nvCxnSpPr>
        <p:spPr bwMode="auto">
          <a:xfrm flipH="1">
            <a:off x="8562975" y="4300538"/>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81927" name="Group 32"/>
          <p:cNvGrpSpPr>
            <a:grpSpLocks/>
          </p:cNvGrpSpPr>
          <p:nvPr/>
        </p:nvGrpSpPr>
        <p:grpSpPr bwMode="auto">
          <a:xfrm rot="5400000">
            <a:off x="8334376" y="4333876"/>
            <a:ext cx="455612" cy="401637"/>
            <a:chOff x="6896100" y="788988"/>
            <a:chExt cx="455638" cy="401853"/>
          </a:xfrm>
        </p:grpSpPr>
        <p:grpSp>
          <p:nvGrpSpPr>
            <p:cNvPr id="81963" name="Group 85"/>
            <p:cNvGrpSpPr>
              <a:grpSpLocks/>
            </p:cNvGrpSpPr>
            <p:nvPr/>
          </p:nvGrpSpPr>
          <p:grpSpPr bwMode="auto">
            <a:xfrm>
              <a:off x="7227996" y="789214"/>
              <a:ext cx="123742" cy="401627"/>
              <a:chOff x="7227827" y="788636"/>
              <a:chExt cx="124607" cy="402206"/>
            </a:xfrm>
          </p:grpSpPr>
          <p:sp>
            <p:nvSpPr>
              <p:cNvPr id="2" name="Oval 6"/>
              <p:cNvSpPr>
                <a:spLocks noChangeArrowheads="1"/>
              </p:cNvSpPr>
              <p:nvPr/>
            </p:nvSpPr>
            <p:spPr bwMode="auto">
              <a:xfrm>
                <a:off x="7227737" y="788411"/>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3" name="Oval 91"/>
              <p:cNvSpPr>
                <a:spLocks noChangeArrowheads="1"/>
              </p:cNvSpPr>
              <p:nvPr/>
            </p:nvSpPr>
            <p:spPr bwMode="auto">
              <a:xfrm>
                <a:off x="7227737" y="931569"/>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4" name="Oval 92"/>
              <p:cNvSpPr>
                <a:spLocks noChangeArrowheads="1"/>
              </p:cNvSpPr>
              <p:nvPr/>
            </p:nvSpPr>
            <p:spPr bwMode="auto">
              <a:xfrm>
                <a:off x="7227737" y="1074726"/>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grpSp>
        <p:sp>
          <p:nvSpPr>
            <p:cNvPr id="81964" name="AutoShape 113"/>
            <p:cNvSpPr>
              <a:spLocks noChangeArrowheads="1"/>
            </p:cNvSpPr>
            <p:nvPr/>
          </p:nvSpPr>
          <p:spPr bwMode="auto">
            <a:xfrm rot="-5400000">
              <a:off x="6863556" y="821532"/>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grpSp>
      <p:sp>
        <p:nvSpPr>
          <p:cNvPr id="81928" name="AutoShape 113"/>
          <p:cNvSpPr>
            <a:spLocks noChangeArrowheads="1"/>
          </p:cNvSpPr>
          <p:nvPr/>
        </p:nvSpPr>
        <p:spPr bwMode="auto">
          <a:xfrm>
            <a:off x="3398839" y="4327525"/>
            <a:ext cx="396875" cy="3302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cxnSp>
        <p:nvCxnSpPr>
          <p:cNvPr id="80" name="Straight Arrow Connector 79"/>
          <p:cNvCxnSpPr/>
          <p:nvPr/>
        </p:nvCxnSpPr>
        <p:spPr bwMode="auto">
          <a:xfrm>
            <a:off x="2816225" y="4303713"/>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1930" name="TextBox 68"/>
          <p:cNvSpPr txBox="1">
            <a:spLocks noChangeArrowheads="1"/>
          </p:cNvSpPr>
          <p:nvPr/>
        </p:nvSpPr>
        <p:spPr bwMode="auto">
          <a:xfrm>
            <a:off x="9007476" y="433228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81931" name="TextBox 68"/>
          <p:cNvSpPr txBox="1">
            <a:spLocks noChangeArrowheads="1"/>
          </p:cNvSpPr>
          <p:nvPr/>
        </p:nvSpPr>
        <p:spPr bwMode="auto">
          <a:xfrm>
            <a:off x="2771776" y="432911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cxnSp>
        <p:nvCxnSpPr>
          <p:cNvPr id="21" name="Straight Arrow Connector 20"/>
          <p:cNvCxnSpPr/>
          <p:nvPr/>
        </p:nvCxnSpPr>
        <p:spPr bwMode="auto">
          <a:xfrm rot="16200000" flipH="1" flipV="1">
            <a:off x="5611813" y="3889376"/>
            <a:ext cx="790575"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1933" name="TextBox 68"/>
          <p:cNvSpPr txBox="1">
            <a:spLocks noChangeArrowheads="1"/>
          </p:cNvSpPr>
          <p:nvPr/>
        </p:nvSpPr>
        <p:spPr bwMode="auto">
          <a:xfrm>
            <a:off x="6045201" y="3378200"/>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84" name="TextBox 83"/>
          <p:cNvSpPr txBox="1"/>
          <p:nvPr/>
        </p:nvSpPr>
        <p:spPr>
          <a:xfrm>
            <a:off x="2605088" y="5466448"/>
            <a:ext cx="8062912" cy="646331"/>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sz="1800">
                <a:solidFill>
                  <a:schemeClr val="bg1"/>
                </a:solidFill>
                <a:cs typeface="Arial" charset="0"/>
              </a:rPr>
              <a:t>Compare 2</a:t>
            </a:r>
            <a:r>
              <a:rPr lang="en-US" sz="1800" baseline="30000">
                <a:solidFill>
                  <a:schemeClr val="bg1"/>
                </a:solidFill>
                <a:cs typeface="Arial" charset="0"/>
              </a:rPr>
              <a:t>nd</a:t>
            </a:r>
            <a:r>
              <a:rPr lang="en-US" sz="1800">
                <a:solidFill>
                  <a:schemeClr val="bg1"/>
                </a:solidFill>
                <a:cs typeface="Arial" charset="0"/>
              </a:rPr>
              <a:t> order analysis from the load combination and load case 3. If results are identical, the program correctly includes 2</a:t>
            </a:r>
            <a:r>
              <a:rPr lang="en-US" sz="1800" baseline="30000">
                <a:solidFill>
                  <a:schemeClr val="bg1"/>
                </a:solidFill>
                <a:cs typeface="Arial" charset="0"/>
              </a:rPr>
              <a:t>nd</a:t>
            </a:r>
            <a:r>
              <a:rPr lang="en-US" sz="1800">
                <a:solidFill>
                  <a:schemeClr val="bg1"/>
                </a:solidFill>
                <a:cs typeface="Arial" charset="0"/>
              </a:rPr>
              <a:t> order analysis in load combinations. </a:t>
            </a:r>
          </a:p>
        </p:txBody>
      </p:sp>
      <p:sp>
        <p:nvSpPr>
          <p:cNvPr id="81935" name="TextBox 96"/>
          <p:cNvSpPr txBox="1">
            <a:spLocks noChangeArrowheads="1"/>
          </p:cNvSpPr>
          <p:nvPr/>
        </p:nvSpPr>
        <p:spPr bwMode="auto">
          <a:xfrm>
            <a:off x="4279900" y="4475164"/>
            <a:ext cx="3606800"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bevel/>
                <a:headEnd/>
                <a:tailEnd/>
              </a14:hiddenLine>
            </a:ext>
          </a:extLst>
        </p:spPr>
        <p:txBody>
          <a:bodyPr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r>
              <a:rPr lang="en-US" altLang="en-US" sz="1800">
                <a:solidFill>
                  <a:schemeClr val="bg1"/>
                </a:solidFill>
              </a:rPr>
              <a:t>Load Combination (LC1+LC2)</a:t>
            </a:r>
          </a:p>
          <a:p>
            <a:pPr algn="ctr" eaLnBrk="1" hangingPunct="1"/>
            <a:r>
              <a:rPr lang="en-US" altLang="en-US" sz="1800">
                <a:solidFill>
                  <a:schemeClr val="bg1"/>
                </a:solidFill>
              </a:rPr>
              <a:t>OR</a:t>
            </a:r>
          </a:p>
          <a:p>
            <a:pPr algn="ctr" eaLnBrk="1" hangingPunct="1"/>
            <a:r>
              <a:rPr lang="en-US" altLang="en-US" sz="1800">
                <a:solidFill>
                  <a:schemeClr val="bg1"/>
                </a:solidFill>
              </a:rPr>
              <a:t>Load Case 3</a:t>
            </a:r>
          </a:p>
        </p:txBody>
      </p:sp>
      <p:grpSp>
        <p:nvGrpSpPr>
          <p:cNvPr id="81936" name="Group 32"/>
          <p:cNvGrpSpPr>
            <a:grpSpLocks/>
          </p:cNvGrpSpPr>
          <p:nvPr/>
        </p:nvGrpSpPr>
        <p:grpSpPr bwMode="auto">
          <a:xfrm rot="5400000">
            <a:off x="8323263" y="2106613"/>
            <a:ext cx="455613" cy="401638"/>
            <a:chOff x="6896100" y="788988"/>
            <a:chExt cx="455613" cy="401637"/>
          </a:xfrm>
        </p:grpSpPr>
        <p:grpSp>
          <p:nvGrpSpPr>
            <p:cNvPr id="81958" name="Group 85"/>
            <p:cNvGrpSpPr>
              <a:grpSpLocks/>
            </p:cNvGrpSpPr>
            <p:nvPr/>
          </p:nvGrpSpPr>
          <p:grpSpPr bwMode="auto">
            <a:xfrm>
              <a:off x="7227888" y="788988"/>
              <a:ext cx="123825" cy="401637"/>
              <a:chOff x="7227743" y="788410"/>
              <a:chExt cx="124691" cy="402216"/>
            </a:xfrm>
          </p:grpSpPr>
          <p:sp>
            <p:nvSpPr>
              <p:cNvPr id="7" name="Oval 6"/>
              <p:cNvSpPr>
                <a:spLocks noChangeArrowheads="1"/>
              </p:cNvSpPr>
              <p:nvPr/>
            </p:nvSpPr>
            <p:spPr bwMode="auto">
              <a:xfrm>
                <a:off x="7227743" y="788410"/>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8" name="Oval 7"/>
              <p:cNvSpPr>
                <a:spLocks noChangeArrowheads="1"/>
              </p:cNvSpPr>
              <p:nvPr/>
            </p:nvSpPr>
            <p:spPr bwMode="auto">
              <a:xfrm>
                <a:off x="7227743" y="931491"/>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 name="Oval 8"/>
              <p:cNvSpPr>
                <a:spLocks noChangeArrowheads="1"/>
              </p:cNvSpPr>
              <p:nvPr/>
            </p:nvSpPr>
            <p:spPr bwMode="auto">
              <a:xfrm>
                <a:off x="7227743" y="1074571"/>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grpSp>
        <p:sp>
          <p:nvSpPr>
            <p:cNvPr id="81959" name="AutoShape 113"/>
            <p:cNvSpPr>
              <a:spLocks noChangeArrowheads="1"/>
            </p:cNvSpPr>
            <p:nvPr/>
          </p:nvSpPr>
          <p:spPr bwMode="auto">
            <a:xfrm rot="-5400000">
              <a:off x="6863556" y="821532"/>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grpSp>
      <p:sp>
        <p:nvSpPr>
          <p:cNvPr id="81937" name="AutoShape 113"/>
          <p:cNvSpPr>
            <a:spLocks noChangeArrowheads="1"/>
          </p:cNvSpPr>
          <p:nvPr/>
        </p:nvSpPr>
        <p:spPr bwMode="auto">
          <a:xfrm>
            <a:off x="3397251" y="2076450"/>
            <a:ext cx="396875" cy="3302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cxnSp>
        <p:nvCxnSpPr>
          <p:cNvPr id="6" name="Straight Arrow Connector 20"/>
          <p:cNvCxnSpPr/>
          <p:nvPr/>
        </p:nvCxnSpPr>
        <p:spPr bwMode="auto">
          <a:xfrm rot="16200000" flipH="1" flipV="1">
            <a:off x="5640388" y="1670051"/>
            <a:ext cx="790575"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1939" name="TextBox 68"/>
          <p:cNvSpPr txBox="1">
            <a:spLocks noChangeArrowheads="1"/>
          </p:cNvSpPr>
          <p:nvPr/>
        </p:nvSpPr>
        <p:spPr bwMode="auto">
          <a:xfrm>
            <a:off x="6064251" y="115887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cxnSp>
        <p:nvCxnSpPr>
          <p:cNvPr id="10" name="Straight Arrow Connector 69"/>
          <p:cNvCxnSpPr/>
          <p:nvPr/>
        </p:nvCxnSpPr>
        <p:spPr bwMode="auto">
          <a:xfrm flipH="1">
            <a:off x="8572500" y="3005138"/>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81941" name="Group 32"/>
          <p:cNvGrpSpPr>
            <a:grpSpLocks/>
          </p:cNvGrpSpPr>
          <p:nvPr/>
        </p:nvGrpSpPr>
        <p:grpSpPr bwMode="auto">
          <a:xfrm rot="5400000">
            <a:off x="8343901" y="3052764"/>
            <a:ext cx="455613" cy="401637"/>
            <a:chOff x="6896100" y="788988"/>
            <a:chExt cx="455638" cy="401853"/>
          </a:xfrm>
        </p:grpSpPr>
        <p:grpSp>
          <p:nvGrpSpPr>
            <p:cNvPr id="81953" name="Group 85"/>
            <p:cNvGrpSpPr>
              <a:grpSpLocks/>
            </p:cNvGrpSpPr>
            <p:nvPr/>
          </p:nvGrpSpPr>
          <p:grpSpPr bwMode="auto">
            <a:xfrm>
              <a:off x="7227996" y="789214"/>
              <a:ext cx="123742" cy="401627"/>
              <a:chOff x="7227827" y="788636"/>
              <a:chExt cx="124607" cy="402206"/>
            </a:xfrm>
          </p:grpSpPr>
          <p:sp>
            <p:nvSpPr>
              <p:cNvPr id="91" name="Oval 6"/>
              <p:cNvSpPr>
                <a:spLocks noChangeArrowheads="1"/>
              </p:cNvSpPr>
              <p:nvPr/>
            </p:nvSpPr>
            <p:spPr bwMode="auto">
              <a:xfrm>
                <a:off x="7227736" y="788410"/>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2" name="Oval 91"/>
              <p:cNvSpPr>
                <a:spLocks noChangeArrowheads="1"/>
              </p:cNvSpPr>
              <p:nvPr/>
            </p:nvSpPr>
            <p:spPr bwMode="auto">
              <a:xfrm>
                <a:off x="7227736" y="931568"/>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3" name="Oval 92"/>
              <p:cNvSpPr>
                <a:spLocks noChangeArrowheads="1"/>
              </p:cNvSpPr>
              <p:nvPr/>
            </p:nvSpPr>
            <p:spPr bwMode="auto">
              <a:xfrm>
                <a:off x="7227736" y="1074725"/>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grpSp>
        <p:sp>
          <p:nvSpPr>
            <p:cNvPr id="81954" name="AutoShape 113"/>
            <p:cNvSpPr>
              <a:spLocks noChangeArrowheads="1"/>
            </p:cNvSpPr>
            <p:nvPr/>
          </p:nvSpPr>
          <p:spPr bwMode="auto">
            <a:xfrm rot="-5400000">
              <a:off x="6863556" y="821532"/>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grpSp>
      <p:sp>
        <p:nvSpPr>
          <p:cNvPr id="81942" name="AutoShape 113"/>
          <p:cNvSpPr>
            <a:spLocks noChangeArrowheads="1"/>
          </p:cNvSpPr>
          <p:nvPr/>
        </p:nvSpPr>
        <p:spPr bwMode="auto">
          <a:xfrm>
            <a:off x="3398839" y="3032125"/>
            <a:ext cx="396875" cy="3302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cxnSp>
        <p:nvCxnSpPr>
          <p:cNvPr id="11" name="Straight Arrow Connector 79"/>
          <p:cNvCxnSpPr/>
          <p:nvPr/>
        </p:nvCxnSpPr>
        <p:spPr bwMode="auto">
          <a:xfrm>
            <a:off x="2768600" y="3008313"/>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1944" name="TextBox 68"/>
          <p:cNvSpPr txBox="1">
            <a:spLocks noChangeArrowheads="1"/>
          </p:cNvSpPr>
          <p:nvPr/>
        </p:nvSpPr>
        <p:spPr bwMode="auto">
          <a:xfrm>
            <a:off x="9045576" y="307498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81945" name="TextBox 68"/>
          <p:cNvSpPr txBox="1">
            <a:spLocks noChangeArrowheads="1"/>
          </p:cNvSpPr>
          <p:nvPr/>
        </p:nvSpPr>
        <p:spPr bwMode="auto">
          <a:xfrm>
            <a:off x="2743201" y="301466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81946" name="TextBox 93"/>
          <p:cNvSpPr txBox="1">
            <a:spLocks noChangeArrowheads="1"/>
          </p:cNvSpPr>
          <p:nvPr/>
        </p:nvSpPr>
        <p:spPr bwMode="auto">
          <a:xfrm>
            <a:off x="5854701" y="2222500"/>
            <a:ext cx="18446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bevel/>
                <a:headEnd/>
                <a:tailEnd/>
              </a14:hiddenLine>
            </a:ext>
          </a:extLst>
        </p:spPr>
        <p:txBody>
          <a:bodyPr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3200" b="1">
                <a:solidFill>
                  <a:schemeClr val="bg1"/>
                </a:solidFill>
              </a:rPr>
              <a:t>+</a:t>
            </a:r>
          </a:p>
        </p:txBody>
      </p:sp>
      <p:sp>
        <p:nvSpPr>
          <p:cNvPr id="81947" name="TextBox 94"/>
          <p:cNvSpPr txBox="1">
            <a:spLocks noChangeArrowheads="1"/>
          </p:cNvSpPr>
          <p:nvPr/>
        </p:nvSpPr>
        <p:spPr bwMode="auto">
          <a:xfrm>
            <a:off x="5407026" y="2767014"/>
            <a:ext cx="1846263"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bevel/>
                <a:headEnd/>
                <a:tailEnd/>
              </a14:hiddenLine>
            </a:ext>
          </a:extLst>
        </p:spPr>
        <p:txBody>
          <a:bodyPr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Load Case 2</a:t>
            </a:r>
          </a:p>
        </p:txBody>
      </p:sp>
      <p:sp>
        <p:nvSpPr>
          <p:cNvPr id="81948" name="TextBox 95"/>
          <p:cNvSpPr txBox="1">
            <a:spLocks noChangeArrowheads="1"/>
          </p:cNvSpPr>
          <p:nvPr/>
        </p:nvSpPr>
        <p:spPr bwMode="auto">
          <a:xfrm>
            <a:off x="5429251" y="1809750"/>
            <a:ext cx="1844675"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bevel/>
                <a:headEnd/>
                <a:tailEnd/>
              </a14:hiddenLine>
            </a:ext>
          </a:extLst>
        </p:spPr>
        <p:txBody>
          <a:bodyPr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Load Case 1</a:t>
            </a:r>
          </a:p>
        </p:txBody>
      </p:sp>
      <p:sp>
        <p:nvSpPr>
          <p:cNvPr id="81949" name="Line 74"/>
          <p:cNvSpPr>
            <a:spLocks noChangeShapeType="1"/>
          </p:cNvSpPr>
          <p:nvPr/>
        </p:nvSpPr>
        <p:spPr bwMode="auto">
          <a:xfrm>
            <a:off x="3590926" y="2062163"/>
            <a:ext cx="4981575"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50" name="Line 75"/>
          <p:cNvSpPr>
            <a:spLocks noChangeShapeType="1"/>
          </p:cNvSpPr>
          <p:nvPr/>
        </p:nvSpPr>
        <p:spPr bwMode="auto">
          <a:xfrm>
            <a:off x="3590926" y="3019425"/>
            <a:ext cx="4995863"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51" name="Line 77"/>
          <p:cNvSpPr>
            <a:spLocks noChangeShapeType="1"/>
          </p:cNvSpPr>
          <p:nvPr/>
        </p:nvSpPr>
        <p:spPr bwMode="auto">
          <a:xfrm>
            <a:off x="3586163" y="4295775"/>
            <a:ext cx="4995862"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 name="TextBox 4"/>
          <p:cNvSpPr txBox="1"/>
          <p:nvPr/>
        </p:nvSpPr>
        <p:spPr>
          <a:xfrm>
            <a:off x="2608264" y="217021"/>
            <a:ext cx="8059737"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a:solidFill>
                  <a:schemeClr val="bg1"/>
                </a:solidFill>
                <a:cs typeface="Arial" charset="0"/>
              </a:rPr>
              <a:t>Computer Analysis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33" name="Rectangle 32"/>
          <p:cNvSpPr/>
          <p:nvPr/>
        </p:nvSpPr>
        <p:spPr>
          <a:xfrm>
            <a:off x="2563813" y="4835525"/>
            <a:ext cx="8132762" cy="170338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220" name="Freeform 58"/>
          <p:cNvSpPr>
            <a:spLocks/>
          </p:cNvSpPr>
          <p:nvPr/>
        </p:nvSpPr>
        <p:spPr bwMode="auto">
          <a:xfrm>
            <a:off x="3517900" y="5492750"/>
            <a:ext cx="6121400" cy="704850"/>
          </a:xfrm>
          <a:custGeom>
            <a:avLst/>
            <a:gdLst>
              <a:gd name="T0" fmla="*/ 0 w 3856"/>
              <a:gd name="T1" fmla="*/ 0 h 444"/>
              <a:gd name="T2" fmla="*/ 0 w 3856"/>
              <a:gd name="T3" fmla="*/ 786288750 h 444"/>
              <a:gd name="T4" fmla="*/ 423386250 w 3856"/>
              <a:gd name="T5" fmla="*/ 836691875 h 444"/>
              <a:gd name="T6" fmla="*/ 826611250 w 3856"/>
              <a:gd name="T7" fmla="*/ 887095000 h 444"/>
              <a:gd name="T8" fmla="*/ 2147173125 w 3856"/>
              <a:gd name="T9" fmla="*/ 1008062500 h 444"/>
              <a:gd name="T10" fmla="*/ 2147483647 w 3856"/>
              <a:gd name="T11" fmla="*/ 1098788125 h 444"/>
              <a:gd name="T12" fmla="*/ 2147483647 w 3856"/>
              <a:gd name="T13" fmla="*/ 1118949375 h 444"/>
              <a:gd name="T14" fmla="*/ 2147483647 w 3856"/>
              <a:gd name="T15" fmla="*/ 1058465625 h 444"/>
              <a:gd name="T16" fmla="*/ 2147483647 w 3856"/>
              <a:gd name="T17" fmla="*/ 957659375 h 444"/>
              <a:gd name="T18" fmla="*/ 2147483647 w 3856"/>
              <a:gd name="T19" fmla="*/ 836691875 h 444"/>
              <a:gd name="T20" fmla="*/ 2147483647 w 3856"/>
              <a:gd name="T21" fmla="*/ 796369375 h 444"/>
              <a:gd name="T22" fmla="*/ 2147483647 w 3856"/>
              <a:gd name="T23" fmla="*/ 30241875 h 444"/>
              <a:gd name="T24" fmla="*/ 2147483647 w 3856"/>
              <a:gd name="T25" fmla="*/ 110886875 h 444"/>
              <a:gd name="T26" fmla="*/ 2147483647 w 3856"/>
              <a:gd name="T27" fmla="*/ 211693125 h 444"/>
              <a:gd name="T28" fmla="*/ 2147483647 w 3856"/>
              <a:gd name="T29" fmla="*/ 312499375 h 444"/>
              <a:gd name="T30" fmla="*/ 2147483647 w 3856"/>
              <a:gd name="T31" fmla="*/ 372983125 h 444"/>
              <a:gd name="T32" fmla="*/ 2147483647 w 3856"/>
              <a:gd name="T33" fmla="*/ 362902500 h 444"/>
              <a:gd name="T34" fmla="*/ 2147483647 w 3856"/>
              <a:gd name="T35" fmla="*/ 322580000 h 444"/>
              <a:gd name="T36" fmla="*/ 1915318750 w 3856"/>
              <a:gd name="T37" fmla="*/ 241935000 h 444"/>
              <a:gd name="T38" fmla="*/ 1028223750 w 3856"/>
              <a:gd name="T39" fmla="*/ 161290000 h 444"/>
              <a:gd name="T40" fmla="*/ 161290000 w 3856"/>
              <a:gd name="T41" fmla="*/ 30241875 h 444"/>
              <a:gd name="T42" fmla="*/ 0 w 3856"/>
              <a:gd name="T43" fmla="*/ 0 h 4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56"/>
              <a:gd name="T67" fmla="*/ 0 h 444"/>
              <a:gd name="T68" fmla="*/ 3856 w 3856"/>
              <a:gd name="T69" fmla="*/ 444 h 4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56" h="444">
                <a:moveTo>
                  <a:pt x="0" y="0"/>
                </a:moveTo>
                <a:cubicBezTo>
                  <a:pt x="0" y="104"/>
                  <a:pt x="0" y="208"/>
                  <a:pt x="0" y="312"/>
                </a:cubicBezTo>
                <a:lnTo>
                  <a:pt x="168" y="332"/>
                </a:lnTo>
                <a:lnTo>
                  <a:pt x="328" y="352"/>
                </a:lnTo>
                <a:lnTo>
                  <a:pt x="852" y="400"/>
                </a:lnTo>
                <a:lnTo>
                  <a:pt x="1620" y="436"/>
                </a:lnTo>
                <a:lnTo>
                  <a:pt x="2096" y="444"/>
                </a:lnTo>
                <a:lnTo>
                  <a:pt x="2624" y="420"/>
                </a:lnTo>
                <a:lnTo>
                  <a:pt x="3212" y="380"/>
                </a:lnTo>
                <a:lnTo>
                  <a:pt x="3756" y="332"/>
                </a:lnTo>
                <a:lnTo>
                  <a:pt x="3856" y="316"/>
                </a:lnTo>
                <a:lnTo>
                  <a:pt x="3856" y="12"/>
                </a:lnTo>
                <a:lnTo>
                  <a:pt x="3636" y="44"/>
                </a:lnTo>
                <a:lnTo>
                  <a:pt x="3284" y="84"/>
                </a:lnTo>
                <a:lnTo>
                  <a:pt x="2620" y="124"/>
                </a:lnTo>
                <a:lnTo>
                  <a:pt x="2156" y="148"/>
                </a:lnTo>
                <a:lnTo>
                  <a:pt x="1740" y="144"/>
                </a:lnTo>
                <a:lnTo>
                  <a:pt x="1192" y="128"/>
                </a:lnTo>
                <a:lnTo>
                  <a:pt x="760" y="96"/>
                </a:lnTo>
                <a:lnTo>
                  <a:pt x="408" y="64"/>
                </a:lnTo>
                <a:lnTo>
                  <a:pt x="64" y="12"/>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221" name="AutoShape 151"/>
          <p:cNvSpPr>
            <a:spLocks noChangeArrowheads="1"/>
          </p:cNvSpPr>
          <p:nvPr/>
        </p:nvSpPr>
        <p:spPr bwMode="auto">
          <a:xfrm>
            <a:off x="3403600" y="6010276"/>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9222" name="AutoShape 152"/>
          <p:cNvSpPr>
            <a:spLocks noChangeArrowheads="1"/>
          </p:cNvSpPr>
          <p:nvPr/>
        </p:nvSpPr>
        <p:spPr bwMode="auto">
          <a:xfrm>
            <a:off x="9418638" y="5991226"/>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grpSp>
        <p:nvGrpSpPr>
          <p:cNvPr id="9223" name="Group 94"/>
          <p:cNvGrpSpPr>
            <a:grpSpLocks/>
          </p:cNvGrpSpPr>
          <p:nvPr/>
        </p:nvGrpSpPr>
        <p:grpSpPr bwMode="auto">
          <a:xfrm>
            <a:off x="3519489" y="4946651"/>
            <a:ext cx="6110287" cy="747713"/>
            <a:chOff x="1371599" y="581890"/>
            <a:chExt cx="6109856" cy="748147"/>
          </a:xfrm>
        </p:grpSpPr>
        <p:cxnSp>
          <p:nvCxnSpPr>
            <p:cNvPr id="38" name="Straight Arrow Connector 37"/>
            <p:cNvCxnSpPr/>
            <p:nvPr/>
          </p:nvCxnSpPr>
          <p:spPr>
            <a:xfrm rot="5400000">
              <a:off x="1676206" y="928166"/>
              <a:ext cx="527356"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2245284" y="997263"/>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a:off x="2813570"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3353281" y="106715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1108715" y="84477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5400000">
              <a:off x="3907279" y="1067154"/>
              <a:ext cx="525768"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4988292"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a:off x="5555782" y="1039355"/>
              <a:ext cx="527356"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a:off x="6123274" y="1011558"/>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a:off x="6664574" y="941668"/>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a:off x="4420007" y="1052857"/>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5400000">
              <a:off x="7218572" y="859070"/>
              <a:ext cx="525767"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9224" name="Text Box 161"/>
          <p:cNvSpPr txBox="1">
            <a:spLocks noChangeArrowheads="1"/>
          </p:cNvSpPr>
          <p:nvPr/>
        </p:nvSpPr>
        <p:spPr bwMode="auto">
          <a:xfrm>
            <a:off x="6203950" y="4786313"/>
            <a:ext cx="573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0</a:t>
            </a:r>
          </a:p>
        </p:txBody>
      </p:sp>
      <p:grpSp>
        <p:nvGrpSpPr>
          <p:cNvPr id="9225" name="Group 65"/>
          <p:cNvGrpSpPr>
            <a:grpSpLocks/>
          </p:cNvGrpSpPr>
          <p:nvPr/>
        </p:nvGrpSpPr>
        <p:grpSpPr bwMode="auto">
          <a:xfrm>
            <a:off x="3519488" y="5480051"/>
            <a:ext cx="6119812" cy="500063"/>
            <a:chOff x="1371600" y="1116013"/>
            <a:chExt cx="6119813" cy="500063"/>
          </a:xfrm>
        </p:grpSpPr>
        <p:sp>
          <p:nvSpPr>
            <p:cNvPr id="9244" name="Rectangle 140"/>
            <p:cNvSpPr>
              <a:spLocks noChangeArrowheads="1"/>
            </p:cNvSpPr>
            <p:nvPr/>
          </p:nvSpPr>
          <p:spPr bwMode="auto">
            <a:xfrm>
              <a:off x="1371600" y="1116013"/>
              <a:ext cx="6119813" cy="5000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9245" name="Rectangle 141"/>
            <p:cNvSpPr>
              <a:spLocks noChangeArrowheads="1"/>
            </p:cNvSpPr>
            <p:nvPr/>
          </p:nvSpPr>
          <p:spPr bwMode="auto">
            <a:xfrm>
              <a:off x="1376363" y="1211263"/>
              <a:ext cx="6115050" cy="3095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gr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
        <p:nvSpPr>
          <p:cNvPr id="72" name="TextBox 71"/>
          <p:cNvSpPr txBox="1"/>
          <p:nvPr/>
        </p:nvSpPr>
        <p:spPr>
          <a:xfrm>
            <a:off x="2452689" y="1639243"/>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Equilibrium is based on DEFORMED GEOMETRY.</a:t>
            </a:r>
          </a:p>
        </p:txBody>
      </p:sp>
      <p:sp>
        <p:nvSpPr>
          <p:cNvPr id="7" name="TextBox 6"/>
          <p:cNvSpPr txBox="1"/>
          <p:nvPr/>
        </p:nvSpPr>
        <p:spPr>
          <a:xfrm>
            <a:off x="2466976" y="2563168"/>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Initially, consider a member subjected to flexure only.</a:t>
            </a:r>
          </a:p>
        </p:txBody>
      </p:sp>
      <p:sp>
        <p:nvSpPr>
          <p:cNvPr id="37" name="TextBox 36"/>
          <p:cNvSpPr txBox="1"/>
          <p:nvPr/>
        </p:nvSpPr>
        <p:spPr>
          <a:xfrm>
            <a:off x="2462214" y="3221981"/>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Application of load results in mid-span deflection </a:t>
            </a:r>
            <a:r>
              <a:rPr lang="en-US">
                <a:solidFill>
                  <a:schemeClr val="bg1"/>
                </a:solidFill>
                <a:latin typeface="Symbol" pitchFamily="18" charset="2"/>
                <a:cs typeface="Arial" charset="0"/>
              </a:rPr>
              <a:t>d</a:t>
            </a:r>
            <a:r>
              <a:rPr lang="en-US" baseline="-25000">
                <a:solidFill>
                  <a:schemeClr val="bg1"/>
                </a:solidFill>
                <a:latin typeface="Symbol" pitchFamily="18" charset="2"/>
                <a:cs typeface="Arial" charset="0"/>
              </a:rPr>
              <a:t>0</a:t>
            </a:r>
            <a:r>
              <a:rPr lang="en-US">
                <a:solidFill>
                  <a:schemeClr val="bg1"/>
                </a:solidFill>
                <a:latin typeface="Symbol" pitchFamily="18" charset="2"/>
                <a:cs typeface="Arial" charset="0"/>
              </a:rPr>
              <a:t>,</a:t>
            </a:r>
            <a:endParaRPr lang="en-US" baseline="-25000">
              <a:solidFill>
                <a:schemeClr val="bg1"/>
              </a:solidFill>
              <a:latin typeface="Symbol" pitchFamily="18" charset="2"/>
              <a:cs typeface="Arial" charset="0"/>
            </a:endParaRPr>
          </a:p>
        </p:txBody>
      </p:sp>
      <p:sp>
        <p:nvSpPr>
          <p:cNvPr id="50" name="TextBox 49"/>
          <p:cNvSpPr txBox="1"/>
          <p:nvPr/>
        </p:nvSpPr>
        <p:spPr>
          <a:xfrm>
            <a:off x="4103689" y="3805238"/>
            <a:ext cx="5432425" cy="893762"/>
          </a:xfrm>
          <a:prstGeom prst="rect">
            <a:avLst/>
          </a:prstGeom>
          <a:solidFill>
            <a:schemeClr val="tx1">
              <a:lumMod val="95000"/>
              <a:alpha val="62000"/>
            </a:schemeClr>
          </a:solidFill>
          <a:ln w="38100" cap="flat">
            <a:solidFill>
              <a:schemeClr val="bg1"/>
            </a:solidFill>
            <a:bevel/>
          </a:ln>
        </p:spPr>
        <p:txBody>
          <a:bodyPr anchor="ctr"/>
          <a:lstStyle/>
          <a:p>
            <a:pPr eaLnBrk="0" hangingPunct="0">
              <a:defRPr/>
            </a:pPr>
            <a:r>
              <a:rPr lang="en-US">
                <a:solidFill>
                  <a:schemeClr val="bg1"/>
                </a:solidFill>
                <a:cs typeface="Times New Roman" pitchFamily="18" charset="0"/>
              </a:rPr>
              <a:t>		   from basic derivations.</a:t>
            </a:r>
          </a:p>
        </p:txBody>
      </p:sp>
      <p:graphicFrame>
        <p:nvGraphicFramePr>
          <p:cNvPr id="9231" name="Object 40"/>
          <p:cNvGraphicFramePr>
            <a:graphicFrameLocks noChangeAspect="1"/>
          </p:cNvGraphicFramePr>
          <p:nvPr/>
        </p:nvGraphicFramePr>
        <p:xfrm>
          <a:off x="4352925" y="3859213"/>
          <a:ext cx="1701800" cy="825500"/>
        </p:xfrm>
        <a:graphic>
          <a:graphicData uri="http://schemas.openxmlformats.org/presentationml/2006/ole">
            <mc:AlternateContent xmlns:mc="http://schemas.openxmlformats.org/markup-compatibility/2006">
              <mc:Choice xmlns:v="urn:schemas-microsoft-com:vml" Requires="v">
                <p:oleObj name="Equation" r:id="rId3" imgW="863225" imgH="418918" progId="Equation.3">
                  <p:embed/>
                </p:oleObj>
              </mc:Choice>
              <mc:Fallback>
                <p:oleObj name="Equation" r:id="rId3" imgW="863225" imgH="418918" progId="Equation.3">
                  <p:embed/>
                  <p:pic>
                    <p:nvPicPr>
                      <p:cNvPr id="0" name="Object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2925" y="3859213"/>
                        <a:ext cx="17018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 name="Slide Number Placeholder 50"/>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8D60385C-5AF9-452B-AAB9-F3B6D446D4CA}" type="slidenum">
              <a:rPr lang="en-US" altLang="en-US" sz="1200">
                <a:solidFill>
                  <a:srgbClr val="BCBCBC"/>
                </a:solidFill>
              </a:rPr>
              <a:pPr eaLnBrk="1" hangingPunct="1"/>
              <a:t>8</a:t>
            </a:fld>
            <a:endParaRPr lang="en-US" altLang="en-US" sz="1200">
              <a:solidFill>
                <a:srgbClr val="BCBCBC"/>
              </a:solidFill>
            </a:endParaRPr>
          </a:p>
        </p:txBody>
      </p:sp>
      <p:sp>
        <p:nvSpPr>
          <p:cNvPr id="9233" name="Line 46"/>
          <p:cNvSpPr>
            <a:spLocks noChangeShapeType="1"/>
          </p:cNvSpPr>
          <p:nvPr/>
        </p:nvSpPr>
        <p:spPr bwMode="auto">
          <a:xfrm>
            <a:off x="6496051" y="5480050"/>
            <a:ext cx="176213"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4" name="Line 47"/>
          <p:cNvSpPr>
            <a:spLocks noChangeShapeType="1"/>
          </p:cNvSpPr>
          <p:nvPr/>
        </p:nvSpPr>
        <p:spPr bwMode="auto">
          <a:xfrm>
            <a:off x="6572250" y="5314950"/>
            <a:ext cx="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35" name="Line 48"/>
          <p:cNvSpPr>
            <a:spLocks noChangeShapeType="1"/>
          </p:cNvSpPr>
          <p:nvPr/>
        </p:nvSpPr>
        <p:spPr bwMode="auto">
          <a:xfrm>
            <a:off x="6567488" y="4927601"/>
            <a:ext cx="0" cy="557213"/>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9236" name="Line 49"/>
          <p:cNvSpPr>
            <a:spLocks noChangeShapeType="1"/>
          </p:cNvSpPr>
          <p:nvPr/>
        </p:nvSpPr>
        <p:spPr bwMode="auto">
          <a:xfrm>
            <a:off x="6569075" y="5702300"/>
            <a:ext cx="0" cy="349250"/>
          </a:xfrm>
          <a:prstGeom prst="line">
            <a:avLst/>
          </a:prstGeom>
          <a:noFill/>
          <a:ln w="28575">
            <a:solidFill>
              <a:schemeClr val="bg1"/>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9237" name="Line 50"/>
          <p:cNvSpPr>
            <a:spLocks noChangeShapeType="1"/>
          </p:cNvSpPr>
          <p:nvPr/>
        </p:nvSpPr>
        <p:spPr bwMode="auto">
          <a:xfrm>
            <a:off x="6569075" y="5476875"/>
            <a:ext cx="0" cy="2286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8" name="Freeform 51"/>
          <p:cNvSpPr>
            <a:spLocks/>
          </p:cNvSpPr>
          <p:nvPr/>
        </p:nvSpPr>
        <p:spPr bwMode="auto">
          <a:xfrm>
            <a:off x="3508376" y="5484814"/>
            <a:ext cx="6138863" cy="244475"/>
          </a:xfrm>
          <a:custGeom>
            <a:avLst/>
            <a:gdLst>
              <a:gd name="T0" fmla="*/ 0 w 3864"/>
              <a:gd name="T1" fmla="*/ 0 h 142"/>
              <a:gd name="T2" fmla="*/ 959146504 w 3864"/>
              <a:gd name="T3" fmla="*/ 165989917 h 142"/>
              <a:gd name="T4" fmla="*/ 2147483647 w 3864"/>
              <a:gd name="T5" fmla="*/ 331978112 h 142"/>
              <a:gd name="T6" fmla="*/ 2147483647 w 3864"/>
              <a:gd name="T7" fmla="*/ 414973931 h 142"/>
              <a:gd name="T8" fmla="*/ 2147483647 w 3864"/>
              <a:gd name="T9" fmla="*/ 367547503 h 142"/>
              <a:gd name="T10" fmla="*/ 2147483647 w 3864"/>
              <a:gd name="T11" fmla="*/ 201559308 h 142"/>
              <a:gd name="T12" fmla="*/ 2147483647 w 3864"/>
              <a:gd name="T13" fmla="*/ 47424707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39" name="Freeform 52"/>
          <p:cNvSpPr>
            <a:spLocks/>
          </p:cNvSpPr>
          <p:nvPr/>
        </p:nvSpPr>
        <p:spPr bwMode="auto">
          <a:xfrm>
            <a:off x="3517900" y="5975351"/>
            <a:ext cx="6134100" cy="225425"/>
          </a:xfrm>
          <a:custGeom>
            <a:avLst/>
            <a:gdLst>
              <a:gd name="T0" fmla="*/ 0 w 3864"/>
              <a:gd name="T1" fmla="*/ 0 h 142"/>
              <a:gd name="T2" fmla="*/ 957659375 w 3864"/>
              <a:gd name="T3" fmla="*/ 141128750 h 142"/>
              <a:gd name="T4" fmla="*/ 2147483647 w 3864"/>
              <a:gd name="T5" fmla="*/ 282257500 h 142"/>
              <a:gd name="T6" fmla="*/ 2147483647 w 3864"/>
              <a:gd name="T7" fmla="*/ 352821875 h 142"/>
              <a:gd name="T8" fmla="*/ 2147483647 w 3864"/>
              <a:gd name="T9" fmla="*/ 312499375 h 142"/>
              <a:gd name="T10" fmla="*/ 2147483647 w 3864"/>
              <a:gd name="T11" fmla="*/ 171370625 h 142"/>
              <a:gd name="T12" fmla="*/ 2147483647 w 3864"/>
              <a:gd name="T13" fmla="*/ 4032250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40" name="Freeform 53"/>
          <p:cNvSpPr>
            <a:spLocks/>
          </p:cNvSpPr>
          <p:nvPr/>
        </p:nvSpPr>
        <p:spPr bwMode="auto">
          <a:xfrm>
            <a:off x="3517900" y="5559425"/>
            <a:ext cx="6134100" cy="254000"/>
          </a:xfrm>
          <a:custGeom>
            <a:avLst/>
            <a:gdLst>
              <a:gd name="T0" fmla="*/ 0 w 3864"/>
              <a:gd name="T1" fmla="*/ 0 h 142"/>
              <a:gd name="T2" fmla="*/ 957659375 w 3864"/>
              <a:gd name="T3" fmla="*/ 179175535 h 142"/>
              <a:gd name="T4" fmla="*/ 2147483647 w 3864"/>
              <a:gd name="T5" fmla="*/ 358351070 h 142"/>
              <a:gd name="T6" fmla="*/ 2147483647 w 3864"/>
              <a:gd name="T7" fmla="*/ 447939732 h 142"/>
              <a:gd name="T8" fmla="*/ 2147483647 w 3864"/>
              <a:gd name="T9" fmla="*/ 396746211 h 142"/>
              <a:gd name="T10" fmla="*/ 2147483647 w 3864"/>
              <a:gd name="T11" fmla="*/ 217570676 h 142"/>
              <a:gd name="T12" fmla="*/ 2147483647 w 3864"/>
              <a:gd name="T13" fmla="*/ 51193521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41" name="Freeform 54"/>
          <p:cNvSpPr>
            <a:spLocks/>
          </p:cNvSpPr>
          <p:nvPr/>
        </p:nvSpPr>
        <p:spPr bwMode="auto">
          <a:xfrm>
            <a:off x="3524250" y="5883276"/>
            <a:ext cx="6134100" cy="225425"/>
          </a:xfrm>
          <a:custGeom>
            <a:avLst/>
            <a:gdLst>
              <a:gd name="T0" fmla="*/ 0 w 3864"/>
              <a:gd name="T1" fmla="*/ 0 h 142"/>
              <a:gd name="T2" fmla="*/ 957659375 w 3864"/>
              <a:gd name="T3" fmla="*/ 141128750 h 142"/>
              <a:gd name="T4" fmla="*/ 2147483647 w 3864"/>
              <a:gd name="T5" fmla="*/ 282257500 h 142"/>
              <a:gd name="T6" fmla="*/ 2147483647 w 3864"/>
              <a:gd name="T7" fmla="*/ 352821875 h 142"/>
              <a:gd name="T8" fmla="*/ 2147483647 w 3864"/>
              <a:gd name="T9" fmla="*/ 312499375 h 142"/>
              <a:gd name="T10" fmla="*/ 2147483647 w 3864"/>
              <a:gd name="T11" fmla="*/ 171370625 h 142"/>
              <a:gd name="T12" fmla="*/ 2147483647 w 3864"/>
              <a:gd name="T13" fmla="*/ 40322500 h 142"/>
              <a:gd name="T14" fmla="*/ 0 60000 65536"/>
              <a:gd name="T15" fmla="*/ 0 60000 65536"/>
              <a:gd name="T16" fmla="*/ 0 60000 65536"/>
              <a:gd name="T17" fmla="*/ 0 60000 65536"/>
              <a:gd name="T18" fmla="*/ 0 60000 65536"/>
              <a:gd name="T19" fmla="*/ 0 60000 65536"/>
              <a:gd name="T20" fmla="*/ 0 60000 65536"/>
              <a:gd name="T21" fmla="*/ 0 w 3864"/>
              <a:gd name="T22" fmla="*/ 0 h 142"/>
              <a:gd name="T23" fmla="*/ 3864 w 3864"/>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4" h="142">
                <a:moveTo>
                  <a:pt x="0" y="0"/>
                </a:moveTo>
                <a:cubicBezTo>
                  <a:pt x="103" y="18"/>
                  <a:pt x="207" y="37"/>
                  <a:pt x="380" y="56"/>
                </a:cubicBezTo>
                <a:cubicBezTo>
                  <a:pt x="553" y="75"/>
                  <a:pt x="777" y="98"/>
                  <a:pt x="1040" y="112"/>
                </a:cubicBezTo>
                <a:cubicBezTo>
                  <a:pt x="1303" y="126"/>
                  <a:pt x="1706" y="138"/>
                  <a:pt x="1960" y="140"/>
                </a:cubicBezTo>
                <a:cubicBezTo>
                  <a:pt x="2214" y="142"/>
                  <a:pt x="2328" y="136"/>
                  <a:pt x="2564" y="124"/>
                </a:cubicBezTo>
                <a:cubicBezTo>
                  <a:pt x="2800" y="112"/>
                  <a:pt x="3159" y="86"/>
                  <a:pt x="3376" y="68"/>
                </a:cubicBezTo>
                <a:cubicBezTo>
                  <a:pt x="3593" y="50"/>
                  <a:pt x="3728" y="33"/>
                  <a:pt x="3864" y="16"/>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42" name="Line 55"/>
          <p:cNvSpPr>
            <a:spLocks noChangeShapeType="1"/>
          </p:cNvSpPr>
          <p:nvPr/>
        </p:nvSpPr>
        <p:spPr bwMode="auto">
          <a:xfrm>
            <a:off x="3521075" y="5487988"/>
            <a:ext cx="0" cy="4953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3" name="Line 57"/>
          <p:cNvSpPr>
            <a:spLocks noChangeShapeType="1"/>
          </p:cNvSpPr>
          <p:nvPr/>
        </p:nvSpPr>
        <p:spPr bwMode="auto">
          <a:xfrm>
            <a:off x="9637713" y="5483226"/>
            <a:ext cx="0" cy="5302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9" name="TextBox 8"/>
          <p:cNvSpPr txBox="1"/>
          <p:nvPr/>
        </p:nvSpPr>
        <p:spPr>
          <a:xfrm>
            <a:off x="2339975" y="1706564"/>
            <a:ext cx="7683500" cy="860425"/>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cs typeface="Arial" charset="0"/>
              </a:rPr>
              <a:t>Designers must verify that second order effects are correctly handled by the programs being used.</a:t>
            </a:r>
          </a:p>
        </p:txBody>
      </p:sp>
      <p:sp>
        <p:nvSpPr>
          <p:cNvPr id="7" name="Slide Number Placeholder 6"/>
          <p:cNvSpPr txBox="1">
            <a:spLocks noGrp="1"/>
          </p:cNvSpPr>
          <p:nvPr/>
        </p:nvSpPr>
        <p:spPr>
          <a:xfrm>
            <a:off x="10938934" y="6234113"/>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4A6149F5-E3E1-42C4-BA07-2EA99F1B2C4D}" type="slidenum">
              <a:rPr lang="en-US" altLang="en-US" sz="1200">
                <a:solidFill>
                  <a:srgbClr val="BCBCBC"/>
                </a:solidFill>
              </a:rPr>
              <a:pPr algn="r" eaLnBrk="1" hangingPunct="1"/>
              <a:t>80</a:t>
            </a:fld>
            <a:endParaRPr lang="en-US" altLang="en-US" sz="1200">
              <a:solidFill>
                <a:srgbClr val="BCBCBC"/>
              </a:solidFill>
            </a:endParaRPr>
          </a:p>
        </p:txBody>
      </p:sp>
      <p:sp>
        <p:nvSpPr>
          <p:cNvPr id="6" name="TextBox 5"/>
          <p:cNvSpPr txBox="1"/>
          <p:nvPr/>
        </p:nvSpPr>
        <p:spPr>
          <a:xfrm>
            <a:off x="4008439" y="474196"/>
            <a:ext cx="3735387"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a:solidFill>
                  <a:schemeClr val="bg1"/>
                </a:solidFill>
                <a:cs typeface="Arial" charset="0"/>
              </a:rPr>
              <a:t>Computer Analysis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8" name="TextBox 7"/>
          <p:cNvSpPr txBox="1"/>
          <p:nvPr/>
        </p:nvSpPr>
        <p:spPr>
          <a:xfrm>
            <a:off x="2336800" y="4567238"/>
            <a:ext cx="7683500" cy="1225550"/>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dirty="0">
                <a:solidFill>
                  <a:schemeClr val="bg1"/>
                </a:solidFill>
                <a:cs typeface="Arial" charset="0"/>
              </a:rPr>
              <a:t>Most programs only include </a:t>
            </a:r>
            <a:r>
              <a:rPr lang="en-US" i="1" dirty="0">
                <a:solidFill>
                  <a:schemeClr val="bg1"/>
                </a:solidFill>
                <a:cs typeface="Arial" charset="0"/>
              </a:rPr>
              <a:t>P</a:t>
            </a:r>
            <a:r>
              <a:rPr lang="en-US" dirty="0">
                <a:solidFill>
                  <a:schemeClr val="bg1"/>
                </a:solidFill>
                <a:cs typeface="Arial" charset="0"/>
              </a:rPr>
              <a:t>-</a:t>
            </a:r>
            <a:r>
              <a:rPr lang="en-US" dirty="0">
                <a:solidFill>
                  <a:schemeClr val="bg1"/>
                </a:solidFill>
                <a:latin typeface="Times New Roman"/>
                <a:cs typeface="Times New Roman"/>
              </a:rPr>
              <a:t>∆</a:t>
            </a:r>
            <a:r>
              <a:rPr lang="en-US" dirty="0">
                <a:solidFill>
                  <a:schemeClr val="bg1"/>
                </a:solidFill>
                <a:cs typeface="Arial" charset="0"/>
              </a:rPr>
              <a:t>. If </a:t>
            </a:r>
            <a:r>
              <a:rPr lang="en-US" i="1" dirty="0">
                <a:solidFill>
                  <a:schemeClr val="bg1"/>
                </a:solidFill>
                <a:cs typeface="Arial" charset="0"/>
              </a:rPr>
              <a:t>P</a:t>
            </a:r>
            <a:r>
              <a:rPr lang="en-US" dirty="0">
                <a:solidFill>
                  <a:schemeClr val="bg1"/>
                </a:solidFill>
                <a:cs typeface="Arial" charset="0"/>
              </a:rPr>
              <a:t>-</a:t>
            </a:r>
            <a:r>
              <a:rPr lang="el-GR" dirty="0">
                <a:solidFill>
                  <a:schemeClr val="bg1"/>
                </a:solidFill>
                <a:latin typeface="Times New Roman"/>
                <a:cs typeface="Times New Roman"/>
              </a:rPr>
              <a:t>δ</a:t>
            </a:r>
            <a:r>
              <a:rPr lang="en-US" dirty="0">
                <a:solidFill>
                  <a:schemeClr val="bg1"/>
                </a:solidFill>
                <a:cs typeface="Arial" charset="0"/>
              </a:rPr>
              <a:t> effects are significant the designer can use multiple elements to provide equivalent </a:t>
            </a:r>
            <a:r>
              <a:rPr lang="en-US" i="1" dirty="0">
                <a:solidFill>
                  <a:schemeClr val="bg1"/>
                </a:solidFill>
                <a:cs typeface="Arial" charset="0"/>
              </a:rPr>
              <a:t>P</a:t>
            </a:r>
            <a:r>
              <a:rPr lang="en-US" dirty="0">
                <a:solidFill>
                  <a:schemeClr val="bg1"/>
                </a:solidFill>
                <a:cs typeface="Arial" charset="0"/>
              </a:rPr>
              <a:t>-</a:t>
            </a:r>
            <a:r>
              <a:rPr lang="en-US" dirty="0">
                <a:solidFill>
                  <a:schemeClr val="bg1"/>
                </a:solidFill>
                <a:latin typeface="Times New Roman"/>
                <a:cs typeface="Times New Roman"/>
              </a:rPr>
              <a:t>∆</a:t>
            </a:r>
            <a:r>
              <a:rPr lang="en-US" dirty="0">
                <a:solidFill>
                  <a:schemeClr val="bg1"/>
                </a:solidFill>
                <a:cs typeface="Arial" charset="0"/>
              </a:rPr>
              <a:t> effects within the original element.</a:t>
            </a:r>
          </a:p>
        </p:txBody>
      </p:sp>
      <p:sp>
        <p:nvSpPr>
          <p:cNvPr id="9" name="TextBox 8"/>
          <p:cNvSpPr txBox="1"/>
          <p:nvPr/>
        </p:nvSpPr>
        <p:spPr>
          <a:xfrm>
            <a:off x="2339975" y="1720851"/>
            <a:ext cx="7683500" cy="830263"/>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dirty="0">
                <a:solidFill>
                  <a:schemeClr val="bg1"/>
                </a:solidFill>
              </a:rPr>
              <a:t>Designers must verify that second order effects are correctly handled by the programs being used.</a:t>
            </a:r>
          </a:p>
        </p:txBody>
      </p:sp>
      <p:sp>
        <p:nvSpPr>
          <p:cNvPr id="10" name="TextBox 9"/>
          <p:cNvSpPr txBox="1"/>
          <p:nvPr/>
        </p:nvSpPr>
        <p:spPr>
          <a:xfrm>
            <a:off x="2335213" y="2767014"/>
            <a:ext cx="7683500" cy="1590675"/>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dirty="0">
                <a:solidFill>
                  <a:schemeClr val="bg1"/>
                </a:solidFill>
                <a:cs typeface="Arial" charset="0"/>
              </a:rPr>
              <a:t>To determine the capabilities of a specific program compare first and second order analysis results for known load cases – typically a flagpole (</a:t>
            </a:r>
            <a:r>
              <a:rPr lang="en-US" i="1" dirty="0">
                <a:solidFill>
                  <a:schemeClr val="bg1"/>
                </a:solidFill>
                <a:cs typeface="Arial" charset="0"/>
              </a:rPr>
              <a:t>P</a:t>
            </a:r>
            <a:r>
              <a:rPr lang="en-US" dirty="0">
                <a:solidFill>
                  <a:schemeClr val="bg1"/>
                </a:solidFill>
                <a:cs typeface="Arial" charset="0"/>
              </a:rPr>
              <a:t>-</a:t>
            </a:r>
            <a:r>
              <a:rPr lang="en-US" dirty="0">
                <a:solidFill>
                  <a:schemeClr val="bg1"/>
                </a:solidFill>
                <a:latin typeface="Times New Roman"/>
                <a:cs typeface="Times New Roman"/>
              </a:rPr>
              <a:t>∆</a:t>
            </a:r>
            <a:r>
              <a:rPr lang="en-US" dirty="0">
                <a:solidFill>
                  <a:schemeClr val="bg1"/>
                </a:solidFill>
                <a:cs typeface="Arial" charset="0"/>
              </a:rPr>
              <a:t>) and simple beam (</a:t>
            </a:r>
            <a:r>
              <a:rPr lang="en-US" i="1" dirty="0">
                <a:solidFill>
                  <a:schemeClr val="bg1"/>
                </a:solidFill>
                <a:cs typeface="Arial" charset="0"/>
              </a:rPr>
              <a:t>P</a:t>
            </a:r>
            <a:r>
              <a:rPr lang="en-US" dirty="0">
                <a:solidFill>
                  <a:schemeClr val="bg1"/>
                </a:solidFill>
                <a:cs typeface="Arial" charset="0"/>
              </a:rPr>
              <a:t>-</a:t>
            </a:r>
            <a:r>
              <a:rPr lang="el-GR" dirty="0">
                <a:solidFill>
                  <a:schemeClr val="bg1"/>
                </a:solidFill>
                <a:latin typeface="Times New Roman"/>
                <a:cs typeface="Times New Roman"/>
              </a:rPr>
              <a:t>δ</a:t>
            </a:r>
            <a:r>
              <a:rPr lang="en-US" dirty="0">
                <a:solidFill>
                  <a:schemeClr val="bg1"/>
                </a:solidFill>
                <a:cs typeface="Arial" charset="0"/>
              </a:rPr>
              <a:t>) with axial and lateral loads applied. (Figures C-C2-2 and C-C2-3)</a:t>
            </a:r>
          </a:p>
        </p:txBody>
      </p:sp>
      <p:sp>
        <p:nvSpPr>
          <p:cNvPr id="7" name="Slide Number Placeholder 6"/>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DBFCA9DA-95EA-4B5D-942F-481CAFE9D37B}" type="slidenum">
              <a:rPr lang="en-US" altLang="en-US" sz="1200">
                <a:solidFill>
                  <a:srgbClr val="BCBCBC"/>
                </a:solidFill>
              </a:rPr>
              <a:pPr eaLnBrk="1" hangingPunct="1"/>
              <a:t>81</a:t>
            </a:fld>
            <a:endParaRPr lang="en-US" altLang="en-US" sz="1200">
              <a:solidFill>
                <a:srgbClr val="BCBCBC"/>
              </a:solidFill>
            </a:endParaRPr>
          </a:p>
        </p:txBody>
      </p:sp>
      <p:sp>
        <p:nvSpPr>
          <p:cNvPr id="6" name="TextBox 5"/>
          <p:cNvSpPr txBox="1"/>
          <p:nvPr/>
        </p:nvSpPr>
        <p:spPr>
          <a:xfrm>
            <a:off x="4008439" y="474196"/>
            <a:ext cx="3735387"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a:solidFill>
                  <a:schemeClr val="bg1"/>
                </a:solidFill>
                <a:cs typeface="Arial" charset="0"/>
              </a:rPr>
              <a:t>Computer Analysis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84995" name="TextBox 31"/>
          <p:cNvSpPr txBox="1">
            <a:spLocks noChangeArrowheads="1"/>
          </p:cNvSpPr>
          <p:nvPr/>
        </p:nvSpPr>
        <p:spPr bwMode="auto">
          <a:xfrm>
            <a:off x="2605088" y="942975"/>
            <a:ext cx="8062912" cy="5246688"/>
          </a:xfrm>
          <a:prstGeom prst="rect">
            <a:avLst/>
          </a:prstGeom>
          <a:solidFill>
            <a:schemeClr val="tx1"/>
          </a:solidFill>
          <a:ln w="38100">
            <a:solidFill>
              <a:schemeClr val="bg1"/>
            </a:solidFill>
            <a:bevel/>
            <a:headEnd/>
            <a:tailEnd/>
          </a:ln>
        </p:spPr>
        <p:txBody>
          <a:bodyPr anchor="ct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solidFill>
                <a:schemeClr val="bg1"/>
              </a:solidFill>
            </a:endParaRPr>
          </a:p>
        </p:txBody>
      </p:sp>
      <p:sp>
        <p:nvSpPr>
          <p:cNvPr id="5" name="TextBox 4"/>
          <p:cNvSpPr txBox="1"/>
          <p:nvPr/>
        </p:nvSpPr>
        <p:spPr>
          <a:xfrm>
            <a:off x="2608264" y="217021"/>
            <a:ext cx="8059737"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a:solidFill>
                  <a:schemeClr val="bg1"/>
                </a:solidFill>
                <a:cs typeface="Arial" charset="0"/>
              </a:rPr>
              <a:t>Computer Analysis</a:t>
            </a:r>
          </a:p>
        </p:txBody>
      </p:sp>
      <p:cxnSp>
        <p:nvCxnSpPr>
          <p:cNvPr id="70" name="Straight Arrow Connector 69"/>
          <p:cNvCxnSpPr/>
          <p:nvPr/>
        </p:nvCxnSpPr>
        <p:spPr bwMode="auto">
          <a:xfrm flipH="1">
            <a:off x="8562975" y="2081213"/>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bwMode="auto">
          <a:xfrm>
            <a:off x="2816225" y="2084388"/>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4999" name="TextBox 68"/>
          <p:cNvSpPr txBox="1">
            <a:spLocks noChangeArrowheads="1"/>
          </p:cNvSpPr>
          <p:nvPr/>
        </p:nvSpPr>
        <p:spPr bwMode="auto">
          <a:xfrm>
            <a:off x="9007476" y="211296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85000" name="TextBox 68"/>
          <p:cNvSpPr txBox="1">
            <a:spLocks noChangeArrowheads="1"/>
          </p:cNvSpPr>
          <p:nvPr/>
        </p:nvSpPr>
        <p:spPr bwMode="auto">
          <a:xfrm>
            <a:off x="2771776" y="210978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cxnSp>
        <p:nvCxnSpPr>
          <p:cNvPr id="21" name="Straight Arrow Connector 20"/>
          <p:cNvCxnSpPr/>
          <p:nvPr/>
        </p:nvCxnSpPr>
        <p:spPr bwMode="auto">
          <a:xfrm rot="16200000" flipH="1" flipV="1">
            <a:off x="5611813" y="1670051"/>
            <a:ext cx="790575"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5002" name="TextBox 68"/>
          <p:cNvSpPr txBox="1">
            <a:spLocks noChangeArrowheads="1"/>
          </p:cNvSpPr>
          <p:nvPr/>
        </p:nvSpPr>
        <p:spPr bwMode="auto">
          <a:xfrm>
            <a:off x="6035676" y="115887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85" name="TextBox 84"/>
          <p:cNvSpPr txBox="1"/>
          <p:nvPr/>
        </p:nvSpPr>
        <p:spPr>
          <a:xfrm>
            <a:off x="6570664" y="972235"/>
            <a:ext cx="4097337" cy="646331"/>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sz="1800">
                <a:solidFill>
                  <a:schemeClr val="bg1"/>
                </a:solidFill>
                <a:cs typeface="Arial" charset="0"/>
              </a:rPr>
              <a:t>Some computer programs do not analyze </a:t>
            </a:r>
            <a:r>
              <a:rPr lang="en-US" sz="1800" i="1">
                <a:solidFill>
                  <a:schemeClr val="bg1"/>
                </a:solidFill>
                <a:cs typeface="Arial" charset="0"/>
              </a:rPr>
              <a:t>P</a:t>
            </a:r>
            <a:r>
              <a:rPr lang="en-US" sz="1800">
                <a:solidFill>
                  <a:schemeClr val="bg1"/>
                </a:solidFill>
                <a:cs typeface="Arial" charset="0"/>
              </a:rPr>
              <a:t>-</a:t>
            </a:r>
            <a:r>
              <a:rPr lang="en-US" sz="1800">
                <a:solidFill>
                  <a:schemeClr val="bg1"/>
                </a:solidFill>
                <a:latin typeface="Symbol" pitchFamily="18" charset="2"/>
                <a:cs typeface="Arial" charset="0"/>
              </a:rPr>
              <a:t>d</a:t>
            </a:r>
            <a:r>
              <a:rPr lang="en-US" sz="1800">
                <a:solidFill>
                  <a:schemeClr val="bg1"/>
                </a:solidFill>
                <a:cs typeface="Arial" charset="0"/>
              </a:rPr>
              <a:t> effects such as the case shown.</a:t>
            </a:r>
          </a:p>
        </p:txBody>
      </p:sp>
      <p:sp>
        <p:nvSpPr>
          <p:cNvPr id="85004" name="Freeform 137"/>
          <p:cNvSpPr>
            <a:spLocks/>
          </p:cNvSpPr>
          <p:nvPr/>
        </p:nvSpPr>
        <p:spPr bwMode="auto">
          <a:xfrm rot="-5400000" flipH="1" flipV="1">
            <a:off x="4612482" y="1131094"/>
            <a:ext cx="455612" cy="2444750"/>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5005" name="Freeform 137"/>
          <p:cNvSpPr>
            <a:spLocks/>
          </p:cNvSpPr>
          <p:nvPr/>
        </p:nvSpPr>
        <p:spPr bwMode="auto">
          <a:xfrm rot="16200000" flipH="1">
            <a:off x="7050088" y="1120776"/>
            <a:ext cx="450850" cy="24733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5006" name="Line 14"/>
          <p:cNvSpPr>
            <a:spLocks noChangeShapeType="1"/>
          </p:cNvSpPr>
          <p:nvPr/>
        </p:nvSpPr>
        <p:spPr bwMode="auto">
          <a:xfrm>
            <a:off x="6005513" y="2100264"/>
            <a:ext cx="0" cy="490537"/>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85007" name="Text Box 161"/>
          <p:cNvSpPr txBox="1">
            <a:spLocks noChangeArrowheads="1"/>
          </p:cNvSpPr>
          <p:nvPr/>
        </p:nvSpPr>
        <p:spPr bwMode="auto">
          <a:xfrm>
            <a:off x="6048375" y="2106613"/>
            <a:ext cx="465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grpSp>
        <p:nvGrpSpPr>
          <p:cNvPr id="85008" name="Group 32"/>
          <p:cNvGrpSpPr>
            <a:grpSpLocks/>
          </p:cNvGrpSpPr>
          <p:nvPr/>
        </p:nvGrpSpPr>
        <p:grpSpPr bwMode="auto">
          <a:xfrm rot="5400000">
            <a:off x="8323263" y="2125663"/>
            <a:ext cx="455613" cy="401638"/>
            <a:chOff x="6896100" y="788988"/>
            <a:chExt cx="455613" cy="401637"/>
          </a:xfrm>
        </p:grpSpPr>
        <p:grpSp>
          <p:nvGrpSpPr>
            <p:cNvPr id="85012" name="Group 85"/>
            <p:cNvGrpSpPr>
              <a:grpSpLocks/>
            </p:cNvGrpSpPr>
            <p:nvPr/>
          </p:nvGrpSpPr>
          <p:grpSpPr bwMode="auto">
            <a:xfrm>
              <a:off x="7227888" y="788988"/>
              <a:ext cx="123825" cy="401637"/>
              <a:chOff x="7227743" y="788410"/>
              <a:chExt cx="124691" cy="402216"/>
            </a:xfrm>
          </p:grpSpPr>
          <p:sp>
            <p:nvSpPr>
              <p:cNvPr id="7" name="Oval 6"/>
              <p:cNvSpPr>
                <a:spLocks noChangeArrowheads="1"/>
              </p:cNvSpPr>
              <p:nvPr/>
            </p:nvSpPr>
            <p:spPr bwMode="auto">
              <a:xfrm>
                <a:off x="7227743" y="788410"/>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8" name="Oval 7"/>
              <p:cNvSpPr>
                <a:spLocks noChangeArrowheads="1"/>
              </p:cNvSpPr>
              <p:nvPr/>
            </p:nvSpPr>
            <p:spPr bwMode="auto">
              <a:xfrm>
                <a:off x="7227743" y="931491"/>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 name="Oval 8"/>
              <p:cNvSpPr>
                <a:spLocks noChangeArrowheads="1"/>
              </p:cNvSpPr>
              <p:nvPr/>
            </p:nvSpPr>
            <p:spPr bwMode="auto">
              <a:xfrm>
                <a:off x="7227743" y="1074571"/>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grpSp>
        <p:sp>
          <p:nvSpPr>
            <p:cNvPr id="85013" name="AutoShape 113"/>
            <p:cNvSpPr>
              <a:spLocks noChangeArrowheads="1"/>
            </p:cNvSpPr>
            <p:nvPr/>
          </p:nvSpPr>
          <p:spPr bwMode="auto">
            <a:xfrm rot="-5400000">
              <a:off x="6863556" y="821532"/>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grpSp>
      <p:sp>
        <p:nvSpPr>
          <p:cNvPr id="85009" name="AutoShape 113"/>
          <p:cNvSpPr>
            <a:spLocks noChangeArrowheads="1"/>
          </p:cNvSpPr>
          <p:nvPr/>
        </p:nvSpPr>
        <p:spPr bwMode="auto">
          <a:xfrm>
            <a:off x="3397251" y="2095500"/>
            <a:ext cx="396875" cy="3302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85010" name="Line 46"/>
          <p:cNvSpPr>
            <a:spLocks noChangeShapeType="1"/>
          </p:cNvSpPr>
          <p:nvPr/>
        </p:nvSpPr>
        <p:spPr bwMode="auto">
          <a:xfrm>
            <a:off x="3590926" y="2081213"/>
            <a:ext cx="4981575"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Slide Number Placeholder 1"/>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17C65D1C-A8EA-47E4-B8F6-E038E0EFB63B}" type="slidenum">
              <a:rPr lang="en-US" altLang="en-US" sz="1200">
                <a:solidFill>
                  <a:srgbClr val="BCBCBC"/>
                </a:solidFill>
              </a:rPr>
              <a:pPr eaLnBrk="1" hangingPunct="1"/>
              <a:t>82</a:t>
            </a:fld>
            <a:endParaRPr lang="en-US" altLang="en-US" sz="1200">
              <a:solidFill>
                <a:srgbClr val="BCBCBC"/>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86019" name="TextBox 31"/>
          <p:cNvSpPr txBox="1">
            <a:spLocks noChangeArrowheads="1"/>
          </p:cNvSpPr>
          <p:nvPr/>
        </p:nvSpPr>
        <p:spPr bwMode="auto">
          <a:xfrm>
            <a:off x="2605088" y="942975"/>
            <a:ext cx="8062912" cy="5246688"/>
          </a:xfrm>
          <a:prstGeom prst="rect">
            <a:avLst/>
          </a:prstGeom>
          <a:solidFill>
            <a:schemeClr val="tx1"/>
          </a:solidFill>
          <a:ln w="38100">
            <a:solidFill>
              <a:schemeClr val="bg1"/>
            </a:solidFill>
            <a:bevel/>
            <a:headEnd/>
            <a:tailEnd/>
          </a:ln>
        </p:spPr>
        <p:txBody>
          <a:bodyPr anchor="ct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solidFill>
                <a:schemeClr val="bg1"/>
              </a:solidFill>
            </a:endParaRPr>
          </a:p>
        </p:txBody>
      </p:sp>
      <p:sp>
        <p:nvSpPr>
          <p:cNvPr id="60" name="Slide Number Placeholder 59"/>
          <p:cNvSpPr txBox="1">
            <a:spLocks noGrp="1"/>
          </p:cNvSpPr>
          <p:nvPr/>
        </p:nvSpPr>
        <p:spPr>
          <a:xfrm>
            <a:off x="11032067" y="626262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C8CBE88D-8D67-4F6E-98C0-DBDB6D7C053B}" type="slidenum">
              <a:rPr lang="en-US" altLang="en-US" sz="1200">
                <a:solidFill>
                  <a:srgbClr val="BCBCBC"/>
                </a:solidFill>
              </a:rPr>
              <a:pPr algn="r" eaLnBrk="1" hangingPunct="1"/>
              <a:t>83</a:t>
            </a:fld>
            <a:endParaRPr lang="en-US" altLang="en-US" sz="1200" dirty="0">
              <a:solidFill>
                <a:srgbClr val="BCBCBC"/>
              </a:solidFill>
            </a:endParaRPr>
          </a:p>
        </p:txBody>
      </p:sp>
      <p:cxnSp>
        <p:nvCxnSpPr>
          <p:cNvPr id="70" name="Straight Arrow Connector 69"/>
          <p:cNvCxnSpPr/>
          <p:nvPr/>
        </p:nvCxnSpPr>
        <p:spPr bwMode="auto">
          <a:xfrm flipH="1">
            <a:off x="8562975" y="2081213"/>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bwMode="auto">
          <a:xfrm>
            <a:off x="2816225" y="2084388"/>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6023" name="TextBox 68"/>
          <p:cNvSpPr txBox="1">
            <a:spLocks noChangeArrowheads="1"/>
          </p:cNvSpPr>
          <p:nvPr/>
        </p:nvSpPr>
        <p:spPr bwMode="auto">
          <a:xfrm>
            <a:off x="9007476" y="211296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86024" name="TextBox 68"/>
          <p:cNvSpPr txBox="1">
            <a:spLocks noChangeArrowheads="1"/>
          </p:cNvSpPr>
          <p:nvPr/>
        </p:nvSpPr>
        <p:spPr bwMode="auto">
          <a:xfrm>
            <a:off x="2771776" y="210978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cxnSp>
        <p:nvCxnSpPr>
          <p:cNvPr id="21" name="Straight Arrow Connector 20"/>
          <p:cNvCxnSpPr/>
          <p:nvPr/>
        </p:nvCxnSpPr>
        <p:spPr bwMode="auto">
          <a:xfrm rot="16200000" flipH="1" flipV="1">
            <a:off x="5611813" y="1670051"/>
            <a:ext cx="790575"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6026" name="TextBox 68"/>
          <p:cNvSpPr txBox="1">
            <a:spLocks noChangeArrowheads="1"/>
          </p:cNvSpPr>
          <p:nvPr/>
        </p:nvSpPr>
        <p:spPr bwMode="auto">
          <a:xfrm>
            <a:off x="6035676" y="115887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85" name="TextBox 84"/>
          <p:cNvSpPr txBox="1"/>
          <p:nvPr/>
        </p:nvSpPr>
        <p:spPr>
          <a:xfrm>
            <a:off x="6570664" y="972235"/>
            <a:ext cx="4097337" cy="646331"/>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sz="1800">
                <a:solidFill>
                  <a:schemeClr val="bg1"/>
                </a:solidFill>
                <a:cs typeface="Arial" charset="0"/>
              </a:rPr>
              <a:t>Some computer programs do not analyze </a:t>
            </a:r>
            <a:r>
              <a:rPr lang="en-US" sz="1800" i="1">
                <a:solidFill>
                  <a:schemeClr val="bg1"/>
                </a:solidFill>
                <a:cs typeface="Arial" charset="0"/>
              </a:rPr>
              <a:t>P</a:t>
            </a:r>
            <a:r>
              <a:rPr lang="en-US" sz="1800">
                <a:solidFill>
                  <a:schemeClr val="bg1"/>
                </a:solidFill>
                <a:cs typeface="Arial" charset="0"/>
              </a:rPr>
              <a:t>-</a:t>
            </a:r>
            <a:r>
              <a:rPr lang="en-US" sz="1800">
                <a:solidFill>
                  <a:schemeClr val="bg1"/>
                </a:solidFill>
                <a:latin typeface="Symbol" pitchFamily="18" charset="2"/>
                <a:cs typeface="Arial" charset="0"/>
              </a:rPr>
              <a:t>d</a:t>
            </a:r>
            <a:r>
              <a:rPr lang="en-US" sz="1800">
                <a:solidFill>
                  <a:schemeClr val="bg1"/>
                </a:solidFill>
                <a:cs typeface="Arial" charset="0"/>
              </a:rPr>
              <a:t> effects such as the case shown.</a:t>
            </a:r>
          </a:p>
        </p:txBody>
      </p:sp>
      <p:sp>
        <p:nvSpPr>
          <p:cNvPr id="86028" name="Freeform 137"/>
          <p:cNvSpPr>
            <a:spLocks/>
          </p:cNvSpPr>
          <p:nvPr/>
        </p:nvSpPr>
        <p:spPr bwMode="auto">
          <a:xfrm rot="-5400000" flipH="1" flipV="1">
            <a:off x="4612482" y="1131094"/>
            <a:ext cx="455612" cy="2444750"/>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029" name="Freeform 137"/>
          <p:cNvSpPr>
            <a:spLocks/>
          </p:cNvSpPr>
          <p:nvPr/>
        </p:nvSpPr>
        <p:spPr bwMode="auto">
          <a:xfrm rot="16200000" flipH="1">
            <a:off x="7050088" y="1120776"/>
            <a:ext cx="450850" cy="24733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030" name="Line 14"/>
          <p:cNvSpPr>
            <a:spLocks noChangeShapeType="1"/>
          </p:cNvSpPr>
          <p:nvPr/>
        </p:nvSpPr>
        <p:spPr bwMode="auto">
          <a:xfrm>
            <a:off x="6005513" y="2100264"/>
            <a:ext cx="0" cy="490537"/>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86031" name="Line 15"/>
          <p:cNvSpPr>
            <a:spLocks noChangeShapeType="1"/>
          </p:cNvSpPr>
          <p:nvPr/>
        </p:nvSpPr>
        <p:spPr bwMode="auto">
          <a:xfrm>
            <a:off x="5805488" y="2590800"/>
            <a:ext cx="41910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032" name="Text Box 161"/>
          <p:cNvSpPr txBox="1">
            <a:spLocks noChangeArrowheads="1"/>
          </p:cNvSpPr>
          <p:nvPr/>
        </p:nvSpPr>
        <p:spPr bwMode="auto">
          <a:xfrm>
            <a:off x="6048375" y="2106613"/>
            <a:ext cx="465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cxnSp>
        <p:nvCxnSpPr>
          <p:cNvPr id="2" name="Straight Arrow Connector 69"/>
          <p:cNvCxnSpPr/>
          <p:nvPr/>
        </p:nvCxnSpPr>
        <p:spPr bwMode="auto">
          <a:xfrm flipH="1">
            <a:off x="8572500" y="4510088"/>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86034" name="Group 32"/>
          <p:cNvGrpSpPr>
            <a:grpSpLocks/>
          </p:cNvGrpSpPr>
          <p:nvPr/>
        </p:nvGrpSpPr>
        <p:grpSpPr bwMode="auto">
          <a:xfrm rot="5400000">
            <a:off x="8334376" y="4548189"/>
            <a:ext cx="455613" cy="401637"/>
            <a:chOff x="6896100" y="788988"/>
            <a:chExt cx="455638" cy="401853"/>
          </a:xfrm>
        </p:grpSpPr>
        <p:grpSp>
          <p:nvGrpSpPr>
            <p:cNvPr id="86057" name="Group 85"/>
            <p:cNvGrpSpPr>
              <a:grpSpLocks/>
            </p:cNvGrpSpPr>
            <p:nvPr/>
          </p:nvGrpSpPr>
          <p:grpSpPr bwMode="auto">
            <a:xfrm>
              <a:off x="7227996" y="789214"/>
              <a:ext cx="123742" cy="401627"/>
              <a:chOff x="7227827" y="788636"/>
              <a:chExt cx="124607" cy="402206"/>
            </a:xfrm>
          </p:grpSpPr>
          <p:sp>
            <p:nvSpPr>
              <p:cNvPr id="91" name="Oval 6"/>
              <p:cNvSpPr>
                <a:spLocks noChangeArrowheads="1"/>
              </p:cNvSpPr>
              <p:nvPr/>
            </p:nvSpPr>
            <p:spPr bwMode="auto">
              <a:xfrm>
                <a:off x="7227736" y="788410"/>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2" name="Oval 91"/>
              <p:cNvSpPr>
                <a:spLocks noChangeArrowheads="1"/>
              </p:cNvSpPr>
              <p:nvPr/>
            </p:nvSpPr>
            <p:spPr bwMode="auto">
              <a:xfrm>
                <a:off x="7227736" y="931568"/>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3" name="Oval 92"/>
              <p:cNvSpPr>
                <a:spLocks noChangeArrowheads="1"/>
              </p:cNvSpPr>
              <p:nvPr/>
            </p:nvSpPr>
            <p:spPr bwMode="auto">
              <a:xfrm>
                <a:off x="7227736" y="1074725"/>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grpSp>
        <p:sp>
          <p:nvSpPr>
            <p:cNvPr id="86058" name="AutoShape 113"/>
            <p:cNvSpPr>
              <a:spLocks noChangeArrowheads="1"/>
            </p:cNvSpPr>
            <p:nvPr/>
          </p:nvSpPr>
          <p:spPr bwMode="auto">
            <a:xfrm rot="-5400000">
              <a:off x="6863556" y="821532"/>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grpSp>
      <p:sp>
        <p:nvSpPr>
          <p:cNvPr id="86035" name="AutoShape 113"/>
          <p:cNvSpPr>
            <a:spLocks noChangeArrowheads="1"/>
          </p:cNvSpPr>
          <p:nvPr/>
        </p:nvSpPr>
        <p:spPr bwMode="auto">
          <a:xfrm>
            <a:off x="3408364" y="4527550"/>
            <a:ext cx="396875" cy="3302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cxnSp>
        <p:nvCxnSpPr>
          <p:cNvPr id="3" name="Straight Arrow Connector 79"/>
          <p:cNvCxnSpPr/>
          <p:nvPr/>
        </p:nvCxnSpPr>
        <p:spPr bwMode="auto">
          <a:xfrm>
            <a:off x="2825750" y="4513263"/>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6037" name="TextBox 68"/>
          <p:cNvSpPr txBox="1">
            <a:spLocks noChangeArrowheads="1"/>
          </p:cNvSpPr>
          <p:nvPr/>
        </p:nvSpPr>
        <p:spPr bwMode="auto">
          <a:xfrm>
            <a:off x="9017001" y="45418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86038" name="TextBox 68"/>
          <p:cNvSpPr txBox="1">
            <a:spLocks noChangeArrowheads="1"/>
          </p:cNvSpPr>
          <p:nvPr/>
        </p:nvSpPr>
        <p:spPr bwMode="auto">
          <a:xfrm>
            <a:off x="2781301" y="453866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cxnSp>
        <p:nvCxnSpPr>
          <p:cNvPr id="4" name="Straight Arrow Connector 20"/>
          <p:cNvCxnSpPr/>
          <p:nvPr/>
        </p:nvCxnSpPr>
        <p:spPr bwMode="auto">
          <a:xfrm rot="16200000" flipH="1" flipV="1">
            <a:off x="5640388" y="4098926"/>
            <a:ext cx="790575"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6040" name="TextBox 68"/>
          <p:cNvSpPr txBox="1">
            <a:spLocks noChangeArrowheads="1"/>
          </p:cNvSpPr>
          <p:nvPr/>
        </p:nvSpPr>
        <p:spPr bwMode="auto">
          <a:xfrm>
            <a:off x="6064251" y="355917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86041" name="Freeform 137"/>
          <p:cNvSpPr>
            <a:spLocks/>
          </p:cNvSpPr>
          <p:nvPr/>
        </p:nvSpPr>
        <p:spPr bwMode="auto">
          <a:xfrm rot="-5400000" flipH="1" flipV="1">
            <a:off x="4622007" y="3559969"/>
            <a:ext cx="455612" cy="2444750"/>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042" name="Freeform 137"/>
          <p:cNvSpPr>
            <a:spLocks/>
          </p:cNvSpPr>
          <p:nvPr/>
        </p:nvSpPr>
        <p:spPr bwMode="auto">
          <a:xfrm rot="16200000" flipH="1">
            <a:off x="7059613" y="3549651"/>
            <a:ext cx="450850" cy="24733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5" name="TextBox 64"/>
          <p:cNvSpPr txBox="1"/>
          <p:nvPr/>
        </p:nvSpPr>
        <p:spPr>
          <a:xfrm>
            <a:off x="6597650" y="3052764"/>
            <a:ext cx="4070350" cy="954087"/>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sz="1800">
                <a:solidFill>
                  <a:schemeClr val="bg1"/>
                </a:solidFill>
                <a:cs typeface="Arial" charset="0"/>
              </a:rPr>
              <a:t>Provide additional joints in the member. </a:t>
            </a:r>
          </a:p>
          <a:p>
            <a:pPr>
              <a:defRPr/>
            </a:pPr>
            <a:r>
              <a:rPr lang="en-US" sz="1800">
                <a:solidFill>
                  <a:schemeClr val="bg1"/>
                </a:solidFill>
                <a:cs typeface="Arial" charset="0"/>
              </a:rPr>
              <a:t>Member shown is now made up of 4 shorter members.</a:t>
            </a:r>
          </a:p>
        </p:txBody>
      </p:sp>
      <p:grpSp>
        <p:nvGrpSpPr>
          <p:cNvPr id="86044" name="Group 32"/>
          <p:cNvGrpSpPr>
            <a:grpSpLocks/>
          </p:cNvGrpSpPr>
          <p:nvPr/>
        </p:nvGrpSpPr>
        <p:grpSpPr bwMode="auto">
          <a:xfrm rot="5400000">
            <a:off x="8323263" y="2125663"/>
            <a:ext cx="455613" cy="401638"/>
            <a:chOff x="6896100" y="788988"/>
            <a:chExt cx="455613" cy="401637"/>
          </a:xfrm>
        </p:grpSpPr>
        <p:grpSp>
          <p:nvGrpSpPr>
            <p:cNvPr id="86052" name="Group 85"/>
            <p:cNvGrpSpPr>
              <a:grpSpLocks/>
            </p:cNvGrpSpPr>
            <p:nvPr/>
          </p:nvGrpSpPr>
          <p:grpSpPr bwMode="auto">
            <a:xfrm>
              <a:off x="7227888" y="788988"/>
              <a:ext cx="123825" cy="401637"/>
              <a:chOff x="7227743" y="788410"/>
              <a:chExt cx="124691" cy="402216"/>
            </a:xfrm>
          </p:grpSpPr>
          <p:sp>
            <p:nvSpPr>
              <p:cNvPr id="7" name="Oval 6"/>
              <p:cNvSpPr>
                <a:spLocks noChangeArrowheads="1"/>
              </p:cNvSpPr>
              <p:nvPr/>
            </p:nvSpPr>
            <p:spPr bwMode="auto">
              <a:xfrm>
                <a:off x="7227743" y="788410"/>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8" name="Oval 7"/>
              <p:cNvSpPr>
                <a:spLocks noChangeArrowheads="1"/>
              </p:cNvSpPr>
              <p:nvPr/>
            </p:nvSpPr>
            <p:spPr bwMode="auto">
              <a:xfrm>
                <a:off x="7227743" y="931491"/>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 name="Oval 8"/>
              <p:cNvSpPr>
                <a:spLocks noChangeArrowheads="1"/>
              </p:cNvSpPr>
              <p:nvPr/>
            </p:nvSpPr>
            <p:spPr bwMode="auto">
              <a:xfrm>
                <a:off x="7227743" y="1074571"/>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grpSp>
        <p:sp>
          <p:nvSpPr>
            <p:cNvPr id="86053" name="AutoShape 113"/>
            <p:cNvSpPr>
              <a:spLocks noChangeArrowheads="1"/>
            </p:cNvSpPr>
            <p:nvPr/>
          </p:nvSpPr>
          <p:spPr bwMode="auto">
            <a:xfrm rot="-5400000">
              <a:off x="6863556" y="821532"/>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grpSp>
      <p:sp>
        <p:nvSpPr>
          <p:cNvPr id="86045" name="AutoShape 113"/>
          <p:cNvSpPr>
            <a:spLocks noChangeArrowheads="1"/>
          </p:cNvSpPr>
          <p:nvPr/>
        </p:nvSpPr>
        <p:spPr bwMode="auto">
          <a:xfrm>
            <a:off x="3397251" y="2095500"/>
            <a:ext cx="396875" cy="3302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86046" name="Line 46"/>
          <p:cNvSpPr>
            <a:spLocks noChangeShapeType="1"/>
          </p:cNvSpPr>
          <p:nvPr/>
        </p:nvSpPr>
        <p:spPr bwMode="auto">
          <a:xfrm>
            <a:off x="3590926" y="2081213"/>
            <a:ext cx="4981575"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047" name="Line 47"/>
          <p:cNvSpPr>
            <a:spLocks noChangeShapeType="1"/>
          </p:cNvSpPr>
          <p:nvPr/>
        </p:nvSpPr>
        <p:spPr bwMode="auto">
          <a:xfrm>
            <a:off x="3600451" y="4510088"/>
            <a:ext cx="4981575"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 name="Rectangle 66"/>
          <p:cNvSpPr/>
          <p:nvPr/>
        </p:nvSpPr>
        <p:spPr>
          <a:xfrm>
            <a:off x="4706939" y="4443413"/>
            <a:ext cx="117475" cy="119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66"/>
          <p:cNvSpPr/>
          <p:nvPr/>
        </p:nvSpPr>
        <p:spPr>
          <a:xfrm>
            <a:off x="5978526" y="4457701"/>
            <a:ext cx="117475" cy="119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9" name="Rectangle 68"/>
          <p:cNvSpPr/>
          <p:nvPr/>
        </p:nvSpPr>
        <p:spPr>
          <a:xfrm>
            <a:off x="7288214" y="4452938"/>
            <a:ext cx="117475" cy="119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TextBox 4"/>
          <p:cNvSpPr txBox="1"/>
          <p:nvPr/>
        </p:nvSpPr>
        <p:spPr>
          <a:xfrm>
            <a:off x="2608264" y="217021"/>
            <a:ext cx="8059737"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a:solidFill>
                  <a:schemeClr val="bg1"/>
                </a:solidFill>
                <a:cs typeface="Arial" charset="0"/>
              </a:rPr>
              <a:t>Computer Analysis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87043" name="TextBox 31"/>
          <p:cNvSpPr txBox="1">
            <a:spLocks noChangeArrowheads="1"/>
          </p:cNvSpPr>
          <p:nvPr/>
        </p:nvSpPr>
        <p:spPr bwMode="auto">
          <a:xfrm>
            <a:off x="2605088" y="942975"/>
            <a:ext cx="8062912" cy="5246688"/>
          </a:xfrm>
          <a:prstGeom prst="rect">
            <a:avLst/>
          </a:prstGeom>
          <a:solidFill>
            <a:schemeClr val="tx1"/>
          </a:solidFill>
          <a:ln w="38100">
            <a:solidFill>
              <a:schemeClr val="bg1"/>
            </a:solidFill>
            <a:bevel/>
            <a:headEnd/>
            <a:tailEnd/>
          </a:ln>
        </p:spPr>
        <p:txBody>
          <a:bodyPr anchor="ct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solidFill>
                <a:schemeClr val="bg1"/>
              </a:solidFill>
            </a:endParaRPr>
          </a:p>
        </p:txBody>
      </p:sp>
      <p:sp>
        <p:nvSpPr>
          <p:cNvPr id="60" name="Slide Number Placeholder 59"/>
          <p:cNvSpPr txBox="1">
            <a:spLocks noGrp="1"/>
          </p:cNvSpPr>
          <p:nvPr/>
        </p:nvSpPr>
        <p:spPr>
          <a:xfrm>
            <a:off x="11116733" y="639868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DBF0A87E-686C-4D13-8C8E-BCE2730292B3}" type="slidenum">
              <a:rPr lang="en-US" altLang="en-US" sz="1200">
                <a:solidFill>
                  <a:srgbClr val="BCBCBC"/>
                </a:solidFill>
              </a:rPr>
              <a:pPr algn="r" eaLnBrk="1" hangingPunct="1"/>
              <a:t>84</a:t>
            </a:fld>
            <a:endParaRPr lang="en-US" altLang="en-US" sz="1200" dirty="0">
              <a:solidFill>
                <a:srgbClr val="BCBCBC"/>
              </a:solidFill>
            </a:endParaRPr>
          </a:p>
        </p:txBody>
      </p:sp>
      <p:cxnSp>
        <p:nvCxnSpPr>
          <p:cNvPr id="70" name="Straight Arrow Connector 69"/>
          <p:cNvCxnSpPr/>
          <p:nvPr/>
        </p:nvCxnSpPr>
        <p:spPr bwMode="auto">
          <a:xfrm flipH="1">
            <a:off x="8562975" y="2081213"/>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bwMode="auto">
          <a:xfrm>
            <a:off x="2816225" y="2084388"/>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7047" name="TextBox 68"/>
          <p:cNvSpPr txBox="1">
            <a:spLocks noChangeArrowheads="1"/>
          </p:cNvSpPr>
          <p:nvPr/>
        </p:nvSpPr>
        <p:spPr bwMode="auto">
          <a:xfrm>
            <a:off x="9007476" y="211296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87048" name="TextBox 68"/>
          <p:cNvSpPr txBox="1">
            <a:spLocks noChangeArrowheads="1"/>
          </p:cNvSpPr>
          <p:nvPr/>
        </p:nvSpPr>
        <p:spPr bwMode="auto">
          <a:xfrm>
            <a:off x="2771776" y="210978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cxnSp>
        <p:nvCxnSpPr>
          <p:cNvPr id="21" name="Straight Arrow Connector 20"/>
          <p:cNvCxnSpPr/>
          <p:nvPr/>
        </p:nvCxnSpPr>
        <p:spPr bwMode="auto">
          <a:xfrm rot="16200000" flipH="1" flipV="1">
            <a:off x="5611813" y="1670051"/>
            <a:ext cx="790575"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7050" name="TextBox 68"/>
          <p:cNvSpPr txBox="1">
            <a:spLocks noChangeArrowheads="1"/>
          </p:cNvSpPr>
          <p:nvPr/>
        </p:nvSpPr>
        <p:spPr bwMode="auto">
          <a:xfrm>
            <a:off x="6035676" y="115887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85" name="TextBox 84"/>
          <p:cNvSpPr txBox="1"/>
          <p:nvPr/>
        </p:nvSpPr>
        <p:spPr>
          <a:xfrm>
            <a:off x="6570664" y="972235"/>
            <a:ext cx="4097337" cy="646331"/>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sz="1800">
                <a:solidFill>
                  <a:schemeClr val="bg1"/>
                </a:solidFill>
                <a:cs typeface="Arial" charset="0"/>
              </a:rPr>
              <a:t>Some computer programs do not analyze </a:t>
            </a:r>
            <a:r>
              <a:rPr lang="en-US" sz="1800" i="1">
                <a:solidFill>
                  <a:schemeClr val="bg1"/>
                </a:solidFill>
                <a:cs typeface="Arial" charset="0"/>
              </a:rPr>
              <a:t>P</a:t>
            </a:r>
            <a:r>
              <a:rPr lang="en-US" sz="1800">
                <a:solidFill>
                  <a:schemeClr val="bg1"/>
                </a:solidFill>
                <a:cs typeface="Arial" charset="0"/>
              </a:rPr>
              <a:t>-</a:t>
            </a:r>
            <a:r>
              <a:rPr lang="en-US" sz="1800">
                <a:solidFill>
                  <a:schemeClr val="bg1"/>
                </a:solidFill>
                <a:latin typeface="Symbol" pitchFamily="18" charset="2"/>
                <a:cs typeface="Arial" charset="0"/>
              </a:rPr>
              <a:t>d</a:t>
            </a:r>
            <a:r>
              <a:rPr lang="en-US" sz="1800">
                <a:solidFill>
                  <a:schemeClr val="bg1"/>
                </a:solidFill>
                <a:cs typeface="Arial" charset="0"/>
              </a:rPr>
              <a:t> effects such as the case shown.</a:t>
            </a:r>
          </a:p>
        </p:txBody>
      </p:sp>
      <p:sp>
        <p:nvSpPr>
          <p:cNvPr id="87052" name="Freeform 137"/>
          <p:cNvSpPr>
            <a:spLocks/>
          </p:cNvSpPr>
          <p:nvPr/>
        </p:nvSpPr>
        <p:spPr bwMode="auto">
          <a:xfrm rot="-5400000" flipH="1" flipV="1">
            <a:off x="4612482" y="1131094"/>
            <a:ext cx="455612" cy="2444750"/>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7053" name="Freeform 137"/>
          <p:cNvSpPr>
            <a:spLocks/>
          </p:cNvSpPr>
          <p:nvPr/>
        </p:nvSpPr>
        <p:spPr bwMode="auto">
          <a:xfrm rot="16200000" flipH="1">
            <a:off x="7050088" y="1120776"/>
            <a:ext cx="450850" cy="24733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7054" name="Line 53"/>
          <p:cNvSpPr>
            <a:spLocks noChangeShapeType="1"/>
          </p:cNvSpPr>
          <p:nvPr/>
        </p:nvSpPr>
        <p:spPr bwMode="auto">
          <a:xfrm>
            <a:off x="6005513" y="2100264"/>
            <a:ext cx="0" cy="490537"/>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87055" name="Line 54"/>
          <p:cNvSpPr>
            <a:spLocks noChangeShapeType="1"/>
          </p:cNvSpPr>
          <p:nvPr/>
        </p:nvSpPr>
        <p:spPr bwMode="auto">
          <a:xfrm>
            <a:off x="5805488" y="2590800"/>
            <a:ext cx="41910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56" name="Text Box 161"/>
          <p:cNvSpPr txBox="1">
            <a:spLocks noChangeArrowheads="1"/>
          </p:cNvSpPr>
          <p:nvPr/>
        </p:nvSpPr>
        <p:spPr bwMode="auto">
          <a:xfrm>
            <a:off x="6048375" y="2106613"/>
            <a:ext cx="465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latin typeface="Symbol" panose="05050102010706020507" pitchFamily="18" charset="2"/>
              </a:rPr>
              <a:t>d</a:t>
            </a:r>
            <a:endParaRPr lang="en-US" altLang="en-US" baseline="-25000">
              <a:solidFill>
                <a:schemeClr val="bg1"/>
              </a:solidFill>
              <a:latin typeface="Symbol" panose="05050102010706020507" pitchFamily="18" charset="2"/>
            </a:endParaRPr>
          </a:p>
        </p:txBody>
      </p:sp>
      <p:cxnSp>
        <p:nvCxnSpPr>
          <p:cNvPr id="2" name="Straight Arrow Connector 69"/>
          <p:cNvCxnSpPr/>
          <p:nvPr/>
        </p:nvCxnSpPr>
        <p:spPr bwMode="auto">
          <a:xfrm flipH="1">
            <a:off x="8572500" y="4510088"/>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87058" name="Group 32"/>
          <p:cNvGrpSpPr>
            <a:grpSpLocks/>
          </p:cNvGrpSpPr>
          <p:nvPr/>
        </p:nvGrpSpPr>
        <p:grpSpPr bwMode="auto">
          <a:xfrm rot="5400000">
            <a:off x="8334376" y="4548189"/>
            <a:ext cx="455613" cy="401637"/>
            <a:chOff x="6896100" y="788988"/>
            <a:chExt cx="455638" cy="401853"/>
          </a:xfrm>
        </p:grpSpPr>
        <p:grpSp>
          <p:nvGrpSpPr>
            <p:cNvPr id="87097" name="Group 85"/>
            <p:cNvGrpSpPr>
              <a:grpSpLocks/>
            </p:cNvGrpSpPr>
            <p:nvPr/>
          </p:nvGrpSpPr>
          <p:grpSpPr bwMode="auto">
            <a:xfrm>
              <a:off x="7227996" y="789214"/>
              <a:ext cx="123742" cy="401627"/>
              <a:chOff x="7227827" y="788636"/>
              <a:chExt cx="124607" cy="402206"/>
            </a:xfrm>
          </p:grpSpPr>
          <p:sp>
            <p:nvSpPr>
              <p:cNvPr id="91" name="Oval 6"/>
              <p:cNvSpPr>
                <a:spLocks noChangeArrowheads="1"/>
              </p:cNvSpPr>
              <p:nvPr/>
            </p:nvSpPr>
            <p:spPr bwMode="auto">
              <a:xfrm>
                <a:off x="7227736" y="788410"/>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2" name="Oval 91"/>
              <p:cNvSpPr>
                <a:spLocks noChangeArrowheads="1"/>
              </p:cNvSpPr>
              <p:nvPr/>
            </p:nvSpPr>
            <p:spPr bwMode="auto">
              <a:xfrm>
                <a:off x="7227736" y="931568"/>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3" name="Oval 92"/>
              <p:cNvSpPr>
                <a:spLocks noChangeArrowheads="1"/>
              </p:cNvSpPr>
              <p:nvPr/>
            </p:nvSpPr>
            <p:spPr bwMode="auto">
              <a:xfrm>
                <a:off x="7227736" y="1074725"/>
                <a:ext cx="124698" cy="116117"/>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grpSp>
        <p:sp>
          <p:nvSpPr>
            <p:cNvPr id="87098" name="AutoShape 113"/>
            <p:cNvSpPr>
              <a:spLocks noChangeArrowheads="1"/>
            </p:cNvSpPr>
            <p:nvPr/>
          </p:nvSpPr>
          <p:spPr bwMode="auto">
            <a:xfrm rot="-5400000">
              <a:off x="6863556" y="821532"/>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grpSp>
      <p:sp>
        <p:nvSpPr>
          <p:cNvPr id="87059" name="AutoShape 113"/>
          <p:cNvSpPr>
            <a:spLocks noChangeArrowheads="1"/>
          </p:cNvSpPr>
          <p:nvPr/>
        </p:nvSpPr>
        <p:spPr bwMode="auto">
          <a:xfrm>
            <a:off x="3408364" y="4527550"/>
            <a:ext cx="396875" cy="3302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cxnSp>
        <p:nvCxnSpPr>
          <p:cNvPr id="3" name="Straight Arrow Connector 79"/>
          <p:cNvCxnSpPr/>
          <p:nvPr/>
        </p:nvCxnSpPr>
        <p:spPr bwMode="auto">
          <a:xfrm>
            <a:off x="2825750" y="4513263"/>
            <a:ext cx="788988"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7061" name="TextBox 68"/>
          <p:cNvSpPr txBox="1">
            <a:spLocks noChangeArrowheads="1"/>
          </p:cNvSpPr>
          <p:nvPr/>
        </p:nvSpPr>
        <p:spPr bwMode="auto">
          <a:xfrm>
            <a:off x="9017001" y="4541838"/>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87062" name="TextBox 68"/>
          <p:cNvSpPr txBox="1">
            <a:spLocks noChangeArrowheads="1"/>
          </p:cNvSpPr>
          <p:nvPr/>
        </p:nvSpPr>
        <p:spPr bwMode="auto">
          <a:xfrm>
            <a:off x="2781301" y="453866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cxnSp>
        <p:nvCxnSpPr>
          <p:cNvPr id="4" name="Straight Arrow Connector 20"/>
          <p:cNvCxnSpPr/>
          <p:nvPr/>
        </p:nvCxnSpPr>
        <p:spPr bwMode="auto">
          <a:xfrm rot="16200000" flipH="1" flipV="1">
            <a:off x="5640388" y="4098926"/>
            <a:ext cx="790575" cy="0"/>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7064" name="TextBox 68"/>
          <p:cNvSpPr txBox="1">
            <a:spLocks noChangeArrowheads="1"/>
          </p:cNvSpPr>
          <p:nvPr/>
        </p:nvSpPr>
        <p:spPr bwMode="auto">
          <a:xfrm>
            <a:off x="6064251" y="355917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H</a:t>
            </a:r>
          </a:p>
        </p:txBody>
      </p:sp>
      <p:sp>
        <p:nvSpPr>
          <p:cNvPr id="87065" name="Freeform 137"/>
          <p:cNvSpPr>
            <a:spLocks/>
          </p:cNvSpPr>
          <p:nvPr/>
        </p:nvSpPr>
        <p:spPr bwMode="auto">
          <a:xfrm rot="-5400000" flipH="1" flipV="1">
            <a:off x="4622007" y="3559969"/>
            <a:ext cx="455612" cy="2444750"/>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7066" name="Freeform 137"/>
          <p:cNvSpPr>
            <a:spLocks/>
          </p:cNvSpPr>
          <p:nvPr/>
        </p:nvSpPr>
        <p:spPr bwMode="auto">
          <a:xfrm rot="16200000" flipH="1">
            <a:off x="7059613" y="3549651"/>
            <a:ext cx="450850" cy="2473325"/>
          </a:xfrm>
          <a:custGeom>
            <a:avLst/>
            <a:gdLst>
              <a:gd name="T0" fmla="*/ 0 w 173"/>
              <a:gd name="T1" fmla="*/ 2147483647 h 566"/>
              <a:gd name="T2" fmla="*/ 2147483647 w 173"/>
              <a:gd name="T3" fmla="*/ 2147483647 h 566"/>
              <a:gd name="T4" fmla="*/ 2147483647 w 173"/>
              <a:gd name="T5" fmla="*/ 2147483647 h 566"/>
              <a:gd name="T6" fmla="*/ 2147483647 w 173"/>
              <a:gd name="T7" fmla="*/ 0 h 566"/>
              <a:gd name="T8" fmla="*/ 0 60000 65536"/>
              <a:gd name="T9" fmla="*/ 0 60000 65536"/>
              <a:gd name="T10" fmla="*/ 0 60000 65536"/>
              <a:gd name="T11" fmla="*/ 0 60000 65536"/>
              <a:gd name="T12" fmla="*/ 0 w 173"/>
              <a:gd name="T13" fmla="*/ 0 h 566"/>
              <a:gd name="T14" fmla="*/ 173 w 173"/>
              <a:gd name="T15" fmla="*/ 566 h 566"/>
            </a:gdLst>
            <a:ahLst/>
            <a:cxnLst>
              <a:cxn ang="T8">
                <a:pos x="T0" y="T1"/>
              </a:cxn>
              <a:cxn ang="T9">
                <a:pos x="T2" y="T3"/>
              </a:cxn>
              <a:cxn ang="T10">
                <a:pos x="T4" y="T5"/>
              </a:cxn>
              <a:cxn ang="T11">
                <a:pos x="T6" y="T7"/>
              </a:cxn>
            </a:cxnLst>
            <a:rect l="T12" t="T13" r="T14" b="T15"/>
            <a:pathLst>
              <a:path w="173" h="566">
                <a:moveTo>
                  <a:pt x="0" y="566"/>
                </a:moveTo>
                <a:cubicBezTo>
                  <a:pt x="40" y="498"/>
                  <a:pt x="72" y="432"/>
                  <a:pt x="96" y="374"/>
                </a:cubicBezTo>
                <a:cubicBezTo>
                  <a:pt x="120" y="316"/>
                  <a:pt x="131" y="282"/>
                  <a:pt x="144" y="220"/>
                </a:cubicBezTo>
                <a:cubicBezTo>
                  <a:pt x="157" y="158"/>
                  <a:pt x="167" y="46"/>
                  <a:pt x="173"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5" name="TextBox 64"/>
          <p:cNvSpPr txBox="1"/>
          <p:nvPr/>
        </p:nvSpPr>
        <p:spPr>
          <a:xfrm>
            <a:off x="6597650" y="3068639"/>
            <a:ext cx="4070350" cy="922337"/>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sz="1800" dirty="0">
                <a:solidFill>
                  <a:schemeClr val="bg1"/>
                </a:solidFill>
              </a:rPr>
              <a:t>Provide additional joints in the member </a:t>
            </a:r>
          </a:p>
          <a:p>
            <a:pPr>
              <a:defRPr/>
            </a:pPr>
            <a:r>
              <a:rPr lang="en-US" sz="1800" dirty="0">
                <a:solidFill>
                  <a:schemeClr val="bg1"/>
                </a:solidFill>
              </a:rPr>
              <a:t>(Member shown is now made up of 4 shorter members)</a:t>
            </a:r>
          </a:p>
        </p:txBody>
      </p:sp>
      <p:sp>
        <p:nvSpPr>
          <p:cNvPr id="87068" name="Text Box 161"/>
          <p:cNvSpPr txBox="1">
            <a:spLocks noChangeArrowheads="1"/>
          </p:cNvSpPr>
          <p:nvPr/>
        </p:nvSpPr>
        <p:spPr bwMode="auto">
          <a:xfrm>
            <a:off x="5002214" y="4419600"/>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1</a:t>
            </a:r>
          </a:p>
        </p:txBody>
      </p:sp>
      <p:sp>
        <p:nvSpPr>
          <p:cNvPr id="67" name="Rectangle 66"/>
          <p:cNvSpPr/>
          <p:nvPr/>
        </p:nvSpPr>
        <p:spPr>
          <a:xfrm>
            <a:off x="4711701" y="4805363"/>
            <a:ext cx="117475" cy="119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8" name="Rectangle 67"/>
          <p:cNvSpPr/>
          <p:nvPr/>
        </p:nvSpPr>
        <p:spPr>
          <a:xfrm>
            <a:off x="5978526" y="4943476"/>
            <a:ext cx="117475" cy="119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9" name="Rectangle 68"/>
          <p:cNvSpPr/>
          <p:nvPr/>
        </p:nvSpPr>
        <p:spPr>
          <a:xfrm>
            <a:off x="7292976" y="4819651"/>
            <a:ext cx="117475" cy="119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7072" name="Text Box 161"/>
          <p:cNvSpPr txBox="1">
            <a:spLocks noChangeArrowheads="1"/>
          </p:cNvSpPr>
          <p:nvPr/>
        </p:nvSpPr>
        <p:spPr bwMode="auto">
          <a:xfrm>
            <a:off x="6773863" y="4419600"/>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1</a:t>
            </a:r>
          </a:p>
        </p:txBody>
      </p:sp>
      <p:sp>
        <p:nvSpPr>
          <p:cNvPr id="87073" name="Text Box 161"/>
          <p:cNvSpPr txBox="1">
            <a:spLocks noChangeArrowheads="1"/>
          </p:cNvSpPr>
          <p:nvPr/>
        </p:nvSpPr>
        <p:spPr bwMode="auto">
          <a:xfrm>
            <a:off x="5049839" y="4995863"/>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latin typeface="Symbol" panose="05050102010706020507" pitchFamily="18" charset="2"/>
              </a:rPr>
              <a:t>D</a:t>
            </a:r>
            <a:r>
              <a:rPr lang="en-US" altLang="en-US" baseline="-25000">
                <a:solidFill>
                  <a:schemeClr val="bg1"/>
                </a:solidFill>
                <a:latin typeface="Symbol" panose="05050102010706020507" pitchFamily="18" charset="2"/>
              </a:rPr>
              <a:t>2</a:t>
            </a:r>
          </a:p>
        </p:txBody>
      </p:sp>
      <p:grpSp>
        <p:nvGrpSpPr>
          <p:cNvPr id="87074" name="Group 32"/>
          <p:cNvGrpSpPr>
            <a:grpSpLocks/>
          </p:cNvGrpSpPr>
          <p:nvPr/>
        </p:nvGrpSpPr>
        <p:grpSpPr bwMode="auto">
          <a:xfrm rot="5400000">
            <a:off x="8323263" y="2125663"/>
            <a:ext cx="455613" cy="401638"/>
            <a:chOff x="6896100" y="788988"/>
            <a:chExt cx="455613" cy="401637"/>
          </a:xfrm>
        </p:grpSpPr>
        <p:grpSp>
          <p:nvGrpSpPr>
            <p:cNvPr id="87092" name="Group 85"/>
            <p:cNvGrpSpPr>
              <a:grpSpLocks/>
            </p:cNvGrpSpPr>
            <p:nvPr/>
          </p:nvGrpSpPr>
          <p:grpSpPr bwMode="auto">
            <a:xfrm>
              <a:off x="7227888" y="788988"/>
              <a:ext cx="123825" cy="401637"/>
              <a:chOff x="7227743" y="788410"/>
              <a:chExt cx="124691" cy="402216"/>
            </a:xfrm>
          </p:grpSpPr>
          <p:sp>
            <p:nvSpPr>
              <p:cNvPr id="7" name="Oval 6"/>
              <p:cNvSpPr>
                <a:spLocks noChangeArrowheads="1"/>
              </p:cNvSpPr>
              <p:nvPr/>
            </p:nvSpPr>
            <p:spPr bwMode="auto">
              <a:xfrm>
                <a:off x="7227743" y="788410"/>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8" name="Oval 7"/>
              <p:cNvSpPr>
                <a:spLocks noChangeArrowheads="1"/>
              </p:cNvSpPr>
              <p:nvPr/>
            </p:nvSpPr>
            <p:spPr bwMode="auto">
              <a:xfrm>
                <a:off x="7227743" y="931491"/>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sp>
            <p:nvSpPr>
              <p:cNvPr id="9" name="Oval 8"/>
              <p:cNvSpPr>
                <a:spLocks noChangeArrowheads="1"/>
              </p:cNvSpPr>
              <p:nvPr/>
            </p:nvSpPr>
            <p:spPr bwMode="auto">
              <a:xfrm>
                <a:off x="7227743" y="1074571"/>
                <a:ext cx="124691" cy="116055"/>
              </a:xfrm>
              <a:prstGeom prst="ellipse">
                <a:avLst/>
              </a:prstGeom>
              <a:solidFill>
                <a:schemeClr val="accent1"/>
              </a:solidFill>
              <a:ln w="25400" algn="ctr">
                <a:solidFill>
                  <a:schemeClr val="bg1"/>
                </a:solidFill>
                <a:round/>
                <a:headEnd/>
                <a:tailEnd/>
              </a:ln>
            </p:spPr>
            <p:txBody>
              <a:bodyPr rot="10800000" vert="eaVert" anchor="ctr"/>
              <a:lstStyle/>
              <a:p>
                <a:pPr algn="ctr">
                  <a:defRPr/>
                </a:pPr>
                <a:endParaRPr lang="en-US">
                  <a:solidFill>
                    <a:schemeClr val="lt1"/>
                  </a:solidFill>
                  <a:latin typeface="+mn-lt"/>
                  <a:cs typeface="+mn-cs"/>
                </a:endParaRPr>
              </a:p>
            </p:txBody>
          </p:sp>
        </p:grpSp>
        <p:sp>
          <p:nvSpPr>
            <p:cNvPr id="87093" name="AutoShape 113"/>
            <p:cNvSpPr>
              <a:spLocks noChangeArrowheads="1"/>
            </p:cNvSpPr>
            <p:nvPr/>
          </p:nvSpPr>
          <p:spPr bwMode="auto">
            <a:xfrm rot="-5400000">
              <a:off x="6863556" y="821532"/>
              <a:ext cx="396875" cy="331788"/>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grpSp>
      <p:sp>
        <p:nvSpPr>
          <p:cNvPr id="87075" name="AutoShape 113"/>
          <p:cNvSpPr>
            <a:spLocks noChangeArrowheads="1"/>
          </p:cNvSpPr>
          <p:nvPr/>
        </p:nvSpPr>
        <p:spPr bwMode="auto">
          <a:xfrm>
            <a:off x="3397251" y="2095500"/>
            <a:ext cx="396875" cy="330200"/>
          </a:xfrm>
          <a:prstGeom prst="triangle">
            <a:avLst>
              <a:gd name="adj" fmla="val 50000"/>
            </a:avLst>
          </a:prstGeom>
          <a:solidFill>
            <a:schemeClr val="accent1"/>
          </a:solidFill>
          <a:ln w="38100">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87076" name="Line 102"/>
          <p:cNvSpPr>
            <a:spLocks noChangeShapeType="1"/>
          </p:cNvSpPr>
          <p:nvPr/>
        </p:nvSpPr>
        <p:spPr bwMode="auto">
          <a:xfrm>
            <a:off x="3590926" y="2081213"/>
            <a:ext cx="4981575"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77" name="Line 103"/>
          <p:cNvSpPr>
            <a:spLocks noChangeShapeType="1"/>
          </p:cNvSpPr>
          <p:nvPr/>
        </p:nvSpPr>
        <p:spPr bwMode="auto">
          <a:xfrm>
            <a:off x="3600451" y="4510088"/>
            <a:ext cx="4981575"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Rectangle 66"/>
          <p:cNvSpPr/>
          <p:nvPr/>
        </p:nvSpPr>
        <p:spPr>
          <a:xfrm>
            <a:off x="4706939" y="4443413"/>
            <a:ext cx="117475" cy="119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66"/>
          <p:cNvSpPr/>
          <p:nvPr/>
        </p:nvSpPr>
        <p:spPr>
          <a:xfrm>
            <a:off x="5978526" y="4457701"/>
            <a:ext cx="117475" cy="119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ectangle 68"/>
          <p:cNvSpPr/>
          <p:nvPr/>
        </p:nvSpPr>
        <p:spPr>
          <a:xfrm>
            <a:off x="7288214" y="4452938"/>
            <a:ext cx="117475" cy="119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7081" name="Line 108"/>
          <p:cNvSpPr>
            <a:spLocks noChangeShapeType="1"/>
          </p:cNvSpPr>
          <p:nvPr/>
        </p:nvSpPr>
        <p:spPr bwMode="auto">
          <a:xfrm>
            <a:off x="4767264" y="4862513"/>
            <a:ext cx="11334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82" name="Line 109"/>
          <p:cNvSpPr>
            <a:spLocks noChangeShapeType="1"/>
          </p:cNvSpPr>
          <p:nvPr/>
        </p:nvSpPr>
        <p:spPr bwMode="auto">
          <a:xfrm>
            <a:off x="4991100" y="4510088"/>
            <a:ext cx="0" cy="347662"/>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87083" name="Line 110"/>
          <p:cNvSpPr>
            <a:spLocks noChangeShapeType="1"/>
          </p:cNvSpPr>
          <p:nvPr/>
        </p:nvSpPr>
        <p:spPr bwMode="auto">
          <a:xfrm>
            <a:off x="6986588" y="4876800"/>
            <a:ext cx="3810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84" name="Line 111"/>
          <p:cNvSpPr>
            <a:spLocks noChangeShapeType="1"/>
          </p:cNvSpPr>
          <p:nvPr/>
        </p:nvSpPr>
        <p:spPr bwMode="auto">
          <a:xfrm>
            <a:off x="7210425" y="4524376"/>
            <a:ext cx="0" cy="347663"/>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87085" name="Line 113"/>
          <p:cNvSpPr>
            <a:spLocks noChangeShapeType="1"/>
          </p:cNvSpPr>
          <p:nvPr/>
        </p:nvSpPr>
        <p:spPr bwMode="auto">
          <a:xfrm flipH="1">
            <a:off x="5476876" y="5005388"/>
            <a:ext cx="557213"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86" name="Line 115"/>
          <p:cNvSpPr>
            <a:spLocks noChangeShapeType="1"/>
          </p:cNvSpPr>
          <p:nvPr/>
        </p:nvSpPr>
        <p:spPr bwMode="auto">
          <a:xfrm>
            <a:off x="5657850" y="4862514"/>
            <a:ext cx="0" cy="1428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87" name="Line 117"/>
          <p:cNvSpPr>
            <a:spLocks noChangeShapeType="1"/>
          </p:cNvSpPr>
          <p:nvPr/>
        </p:nvSpPr>
        <p:spPr bwMode="auto">
          <a:xfrm>
            <a:off x="5653088" y="5005389"/>
            <a:ext cx="0" cy="357187"/>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87088" name="Line 118"/>
          <p:cNvSpPr>
            <a:spLocks noChangeShapeType="1"/>
          </p:cNvSpPr>
          <p:nvPr/>
        </p:nvSpPr>
        <p:spPr bwMode="auto">
          <a:xfrm flipV="1">
            <a:off x="5657850" y="4586289"/>
            <a:ext cx="0" cy="280987"/>
          </a:xfrm>
          <a:prstGeom prst="line">
            <a:avLst/>
          </a:prstGeom>
          <a:noFill/>
          <a:ln w="19050">
            <a:solidFill>
              <a:schemeClr val="bg1"/>
            </a:solidFill>
            <a:round/>
            <a:headEnd type="arrow" w="lg" len="lg"/>
            <a:tailEnd type="none" w="lg" len="lg"/>
          </a:ln>
          <a:extLst>
            <a:ext uri="{909E8E84-426E-40DD-AFC4-6F175D3DCCD1}">
              <a14:hiddenFill xmlns:a14="http://schemas.microsoft.com/office/drawing/2010/main">
                <a:noFill/>
              </a14:hiddenFill>
            </a:ext>
          </a:extLst>
        </p:spPr>
        <p:txBody>
          <a:bodyPr/>
          <a:lstStyle/>
          <a:p>
            <a:endParaRPr lang="en-US"/>
          </a:p>
        </p:txBody>
      </p:sp>
      <p:sp>
        <p:nvSpPr>
          <p:cNvPr id="84" name="TextBox 83"/>
          <p:cNvSpPr txBox="1"/>
          <p:nvPr/>
        </p:nvSpPr>
        <p:spPr>
          <a:xfrm>
            <a:off x="3946526" y="5509310"/>
            <a:ext cx="6721475" cy="646331"/>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sz="1800" i="1">
                <a:solidFill>
                  <a:schemeClr val="bg1"/>
                </a:solidFill>
                <a:cs typeface="Arial" charset="0"/>
              </a:rPr>
              <a:t>P</a:t>
            </a:r>
            <a:r>
              <a:rPr lang="en-US" sz="1800">
                <a:solidFill>
                  <a:schemeClr val="bg1"/>
                </a:solidFill>
                <a:cs typeface="Arial" charset="0"/>
              </a:rPr>
              <a:t>-</a:t>
            </a:r>
            <a:r>
              <a:rPr lang="en-US" sz="1800">
                <a:solidFill>
                  <a:schemeClr val="bg1"/>
                </a:solidFill>
                <a:latin typeface="Symbol" pitchFamily="18" charset="2"/>
                <a:cs typeface="Arial" charset="0"/>
              </a:rPr>
              <a:t>d</a:t>
            </a:r>
            <a:r>
              <a:rPr lang="en-US" sz="1800">
                <a:solidFill>
                  <a:schemeClr val="bg1"/>
                </a:solidFill>
                <a:cs typeface="Arial" charset="0"/>
              </a:rPr>
              <a:t> analysis of the overall member is now analyzed as </a:t>
            </a:r>
            <a:r>
              <a:rPr lang="en-US" sz="1800" i="1">
                <a:solidFill>
                  <a:schemeClr val="bg1"/>
                </a:solidFill>
                <a:cs typeface="Arial" charset="0"/>
              </a:rPr>
              <a:t>P</a:t>
            </a:r>
            <a:r>
              <a:rPr lang="en-US" sz="1800">
                <a:solidFill>
                  <a:schemeClr val="bg1"/>
                </a:solidFill>
                <a:cs typeface="Arial" charset="0"/>
              </a:rPr>
              <a:t>-</a:t>
            </a:r>
            <a:r>
              <a:rPr lang="en-US" sz="1800">
                <a:solidFill>
                  <a:schemeClr val="bg1"/>
                </a:solidFill>
                <a:latin typeface="Symbol" pitchFamily="18" charset="2"/>
                <a:cs typeface="Arial" charset="0"/>
              </a:rPr>
              <a:t>D</a:t>
            </a:r>
            <a:r>
              <a:rPr lang="en-US" sz="1800">
                <a:solidFill>
                  <a:schemeClr val="bg1"/>
                </a:solidFill>
                <a:cs typeface="Arial" charset="0"/>
              </a:rPr>
              <a:t> analysis of each individual member, which most programs will be able to analyze.</a:t>
            </a:r>
          </a:p>
        </p:txBody>
      </p:sp>
      <p:sp>
        <p:nvSpPr>
          <p:cNvPr id="88" name="TextBox 87"/>
          <p:cNvSpPr txBox="1"/>
          <p:nvPr/>
        </p:nvSpPr>
        <p:spPr>
          <a:xfrm>
            <a:off x="2605088" y="6199188"/>
            <a:ext cx="8062912" cy="369332"/>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sz="1800" dirty="0">
                <a:solidFill>
                  <a:schemeClr val="bg1"/>
                </a:solidFill>
              </a:rPr>
              <a:t>Such an analysis is only required for members which will have significant </a:t>
            </a:r>
            <a:r>
              <a:rPr lang="en-US" sz="1800" i="1" dirty="0">
                <a:solidFill>
                  <a:schemeClr val="bg1"/>
                </a:solidFill>
              </a:rPr>
              <a:t>P</a:t>
            </a:r>
            <a:r>
              <a:rPr lang="en-US" sz="1800" dirty="0">
                <a:solidFill>
                  <a:schemeClr val="bg1"/>
                </a:solidFill>
              </a:rPr>
              <a:t>-</a:t>
            </a:r>
            <a:r>
              <a:rPr lang="en-US" sz="1800" dirty="0">
                <a:solidFill>
                  <a:schemeClr val="bg1"/>
                </a:solidFill>
                <a:latin typeface="Symbol" pitchFamily="18" charset="2"/>
              </a:rPr>
              <a:t>d</a:t>
            </a:r>
            <a:r>
              <a:rPr lang="en-US" sz="1800" dirty="0">
                <a:solidFill>
                  <a:schemeClr val="bg1"/>
                </a:solidFill>
              </a:rPr>
              <a:t> effects</a:t>
            </a:r>
          </a:p>
        </p:txBody>
      </p:sp>
      <p:sp>
        <p:nvSpPr>
          <p:cNvPr id="5" name="TextBox 4"/>
          <p:cNvSpPr txBox="1"/>
          <p:nvPr/>
        </p:nvSpPr>
        <p:spPr>
          <a:xfrm>
            <a:off x="2608264" y="217021"/>
            <a:ext cx="8059737"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a:solidFill>
                  <a:schemeClr val="bg1"/>
                </a:solidFill>
                <a:cs typeface="Arial" charset="0"/>
              </a:rPr>
              <a:t>Computer Analysis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5" name="TextBox 4"/>
          <p:cNvSpPr txBox="1"/>
          <p:nvPr/>
        </p:nvSpPr>
        <p:spPr>
          <a:xfrm>
            <a:off x="2644776" y="1761688"/>
            <a:ext cx="6462712"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a:defRPr/>
            </a:pPr>
            <a:r>
              <a:rPr lang="en-US" dirty="0">
                <a:solidFill>
                  <a:schemeClr val="bg1"/>
                </a:solidFill>
                <a:cs typeface="Arial" charset="0"/>
              </a:rPr>
              <a:t>Braced frames with pinned member connections:</a:t>
            </a:r>
          </a:p>
        </p:txBody>
      </p:sp>
      <p:sp>
        <p:nvSpPr>
          <p:cNvPr id="8" name="TextBox 7"/>
          <p:cNvSpPr txBox="1"/>
          <p:nvPr/>
        </p:nvSpPr>
        <p:spPr>
          <a:xfrm>
            <a:off x="2907507" y="2590375"/>
            <a:ext cx="5937250" cy="831850"/>
          </a:xfrm>
          <a:prstGeom prst="rect">
            <a:avLst/>
          </a:prstGeom>
          <a:solidFill>
            <a:schemeClr val="tx1">
              <a:lumMod val="95000"/>
              <a:alpha val="62000"/>
            </a:schemeClr>
          </a:solidFill>
          <a:ln w="38100" cap="flat">
            <a:solidFill>
              <a:schemeClr val="bg1"/>
            </a:solidFill>
            <a:bevel/>
          </a:ln>
        </p:spPr>
        <p:txBody>
          <a:bodyPr>
            <a:spAutoFit/>
          </a:bodyPr>
          <a:lstStyle/>
          <a:p>
            <a:pPr>
              <a:defRPr/>
            </a:pPr>
            <a:r>
              <a:rPr lang="en-US" dirty="0">
                <a:solidFill>
                  <a:schemeClr val="bg1"/>
                </a:solidFill>
              </a:rPr>
              <a:t>If loads applied at the nodes, members are subjected to axial forces only.</a:t>
            </a:r>
          </a:p>
        </p:txBody>
      </p:sp>
      <p:sp>
        <p:nvSpPr>
          <p:cNvPr id="9" name="TextBox 8"/>
          <p:cNvSpPr txBox="1"/>
          <p:nvPr/>
        </p:nvSpPr>
        <p:spPr>
          <a:xfrm>
            <a:off x="4008439" y="474196"/>
            <a:ext cx="3735387"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dirty="0">
                <a:solidFill>
                  <a:schemeClr val="bg1"/>
                </a:solidFill>
                <a:cs typeface="Arial" charset="0"/>
              </a:rPr>
              <a:t>Combined Forces</a:t>
            </a:r>
          </a:p>
        </p:txBody>
      </p:sp>
      <p:sp>
        <p:nvSpPr>
          <p:cNvPr id="10" name="TextBox 9"/>
          <p:cNvSpPr txBox="1"/>
          <p:nvPr/>
        </p:nvSpPr>
        <p:spPr>
          <a:xfrm>
            <a:off x="2907507" y="3789247"/>
            <a:ext cx="5937250" cy="1973263"/>
          </a:xfrm>
          <a:prstGeom prst="rect">
            <a:avLst/>
          </a:prstGeom>
          <a:solidFill>
            <a:schemeClr val="tx1">
              <a:lumMod val="95000"/>
              <a:alpha val="62000"/>
            </a:schemeClr>
          </a:solidFill>
          <a:ln w="38100" cap="flat">
            <a:solidFill>
              <a:schemeClr val="bg1"/>
            </a:solidFill>
            <a:bevel/>
          </a:ln>
        </p:spPr>
        <p:txBody>
          <a:bodyPr>
            <a:spAutoFit/>
          </a:bodyPr>
          <a:lstStyle/>
          <a:p>
            <a:pPr>
              <a:defRPr/>
            </a:pPr>
            <a:r>
              <a:rPr lang="en-US" dirty="0">
                <a:solidFill>
                  <a:schemeClr val="bg1"/>
                </a:solidFill>
              </a:rPr>
              <a:t>Beams and girders may be subjected to combined forces, but designers should take care in understanding whether analysis results represent compressive forces present in the steel section or carried by the floor slab.</a:t>
            </a:r>
          </a:p>
        </p:txBody>
      </p:sp>
      <p:sp>
        <p:nvSpPr>
          <p:cNvPr id="6" name="Slide Number Placeholder 5"/>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92FF4124-19E0-4556-9584-88BDC59608E8}" type="slidenum">
              <a:rPr lang="en-US" altLang="en-US" sz="1200">
                <a:solidFill>
                  <a:srgbClr val="BCBCBC"/>
                </a:solidFill>
              </a:rPr>
              <a:pPr eaLnBrk="1" hangingPunct="1"/>
              <a:t>85</a:t>
            </a:fld>
            <a:endParaRPr lang="en-US" altLang="en-US" sz="1200">
              <a:solidFill>
                <a:srgbClr val="BCBCBC"/>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5" name="TextBox 4"/>
          <p:cNvSpPr txBox="1"/>
          <p:nvPr/>
        </p:nvSpPr>
        <p:spPr>
          <a:xfrm>
            <a:off x="2804054" y="1770975"/>
            <a:ext cx="6462712"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a:defRPr/>
            </a:pPr>
            <a:r>
              <a:rPr lang="en-US" dirty="0">
                <a:solidFill>
                  <a:schemeClr val="bg1"/>
                </a:solidFill>
                <a:cs typeface="Arial" charset="0"/>
              </a:rPr>
              <a:t>Moment frames with fixed member connections:</a:t>
            </a:r>
          </a:p>
        </p:txBody>
      </p:sp>
      <p:sp>
        <p:nvSpPr>
          <p:cNvPr id="8" name="TextBox 7"/>
          <p:cNvSpPr txBox="1"/>
          <p:nvPr/>
        </p:nvSpPr>
        <p:spPr>
          <a:xfrm>
            <a:off x="2973917" y="2673509"/>
            <a:ext cx="5937250" cy="831850"/>
          </a:xfrm>
          <a:prstGeom prst="rect">
            <a:avLst/>
          </a:prstGeom>
          <a:solidFill>
            <a:schemeClr val="tx1">
              <a:lumMod val="95000"/>
              <a:alpha val="62000"/>
            </a:schemeClr>
          </a:solidFill>
          <a:ln w="38100" cap="flat">
            <a:solidFill>
              <a:schemeClr val="bg1"/>
            </a:solidFill>
            <a:bevel/>
          </a:ln>
        </p:spPr>
        <p:txBody>
          <a:bodyPr>
            <a:spAutoFit/>
          </a:bodyPr>
          <a:lstStyle/>
          <a:p>
            <a:pPr>
              <a:defRPr/>
            </a:pPr>
            <a:r>
              <a:rPr lang="en-US" dirty="0">
                <a:solidFill>
                  <a:schemeClr val="bg1"/>
                </a:solidFill>
              </a:rPr>
              <a:t>Most if not all members will be subjected to a combination of axial forces, flexure and shear.</a:t>
            </a:r>
          </a:p>
        </p:txBody>
      </p:sp>
      <p:sp>
        <p:nvSpPr>
          <p:cNvPr id="6" name="Slide Number Placeholder 5"/>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D0E15154-7380-42A6-BC25-3E68525C31D7}" type="slidenum">
              <a:rPr lang="en-US" altLang="en-US" sz="1200">
                <a:solidFill>
                  <a:srgbClr val="BCBCBC"/>
                </a:solidFill>
              </a:rPr>
              <a:pPr eaLnBrk="1" hangingPunct="1"/>
              <a:t>86</a:t>
            </a:fld>
            <a:endParaRPr lang="en-US" altLang="en-US" sz="1200">
              <a:solidFill>
                <a:srgbClr val="BCBCBC"/>
              </a:solidFill>
            </a:endParaRPr>
          </a:p>
        </p:txBody>
      </p:sp>
      <p:sp>
        <p:nvSpPr>
          <p:cNvPr id="9" name="TextBox 8"/>
          <p:cNvSpPr txBox="1"/>
          <p:nvPr/>
        </p:nvSpPr>
        <p:spPr>
          <a:xfrm>
            <a:off x="4008439" y="474196"/>
            <a:ext cx="3735387" cy="523220"/>
          </a:xfrm>
          <a:prstGeom prst="rect">
            <a:avLst/>
          </a:prstGeom>
          <a:solidFill>
            <a:schemeClr val="tx1">
              <a:lumMod val="95000"/>
              <a:alpha val="62000"/>
            </a:schemeClr>
          </a:solidFill>
          <a:ln w="38100" cap="flat">
            <a:solidFill>
              <a:schemeClr val="bg1"/>
            </a:solidFill>
            <a:bevel/>
          </a:ln>
        </p:spPr>
        <p:txBody>
          <a:bodyPr anchor="ctr">
            <a:spAutoFit/>
          </a:bodyPr>
          <a:lstStyle/>
          <a:p>
            <a:pPr algn="ctr">
              <a:defRPr/>
            </a:pPr>
            <a:r>
              <a:rPr lang="en-US" sz="2800" b="1">
                <a:solidFill>
                  <a:schemeClr val="bg1"/>
                </a:solidFill>
                <a:cs typeface="Arial" charset="0"/>
              </a:rPr>
              <a:t>Combined Forces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200">
                <a:solidFill>
                  <a:srgbClr val="BCBCBC"/>
                </a:solidFill>
              </a:rPr>
              <a:t>Combined Forces Theory</a:t>
            </a:r>
          </a:p>
        </p:txBody>
      </p:sp>
      <p:sp>
        <p:nvSpPr>
          <p:cNvPr id="14" name="Rectangle 13"/>
          <p:cNvSpPr/>
          <p:nvPr/>
        </p:nvSpPr>
        <p:spPr>
          <a:xfrm>
            <a:off x="2549525" y="4835525"/>
            <a:ext cx="8147050" cy="170338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1" name="TextBox 70"/>
          <p:cNvSpPr txBox="1"/>
          <p:nvPr/>
        </p:nvSpPr>
        <p:spPr>
          <a:xfrm>
            <a:off x="2028825" y="716648"/>
            <a:ext cx="8140700"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b="1">
                <a:solidFill>
                  <a:schemeClr val="bg1"/>
                </a:solidFill>
                <a:cs typeface="Arial" charset="0"/>
              </a:rPr>
              <a:t>Second Order Effects</a:t>
            </a:r>
          </a:p>
        </p:txBody>
      </p:sp>
      <p:sp>
        <p:nvSpPr>
          <p:cNvPr id="72" name="TextBox 71"/>
          <p:cNvSpPr txBox="1"/>
          <p:nvPr/>
        </p:nvSpPr>
        <p:spPr>
          <a:xfrm>
            <a:off x="2452689" y="1639243"/>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Equilibrium is based on DEFORMED GEOMETRY.</a:t>
            </a:r>
          </a:p>
        </p:txBody>
      </p:sp>
      <p:sp>
        <p:nvSpPr>
          <p:cNvPr id="7" name="TextBox 6"/>
          <p:cNvSpPr txBox="1"/>
          <p:nvPr/>
        </p:nvSpPr>
        <p:spPr>
          <a:xfrm>
            <a:off x="2466976" y="2563168"/>
            <a:ext cx="7064375" cy="46166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cs typeface="Arial" charset="0"/>
              </a:rPr>
              <a:t>Now consider the same member with Axial load </a:t>
            </a:r>
            <a:r>
              <a:rPr lang="en-US" i="1">
                <a:solidFill>
                  <a:schemeClr val="bg1"/>
                </a:solidFill>
                <a:cs typeface="Arial" charset="0"/>
              </a:rPr>
              <a:t>P.</a:t>
            </a:r>
          </a:p>
        </p:txBody>
      </p:sp>
      <p:sp>
        <p:nvSpPr>
          <p:cNvPr id="10247" name="TextBox 34"/>
          <p:cNvSpPr txBox="1">
            <a:spLocks noChangeArrowheads="1"/>
          </p:cNvSpPr>
          <p:nvPr/>
        </p:nvSpPr>
        <p:spPr bwMode="auto">
          <a:xfrm>
            <a:off x="2697164" y="5249863"/>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10248" name="TextBox 35"/>
          <p:cNvSpPr txBox="1">
            <a:spLocks noChangeArrowheads="1"/>
          </p:cNvSpPr>
          <p:nvPr/>
        </p:nvSpPr>
        <p:spPr bwMode="auto">
          <a:xfrm>
            <a:off x="10198101" y="5305425"/>
            <a:ext cx="498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i="1">
                <a:solidFill>
                  <a:schemeClr val="bg1"/>
                </a:solidFill>
              </a:rPr>
              <a:t>P</a:t>
            </a:r>
          </a:p>
        </p:txBody>
      </p:sp>
      <p:sp>
        <p:nvSpPr>
          <p:cNvPr id="35" name="Slide Number Placeholder 34"/>
          <p:cNvSpPr>
            <a:spLocks noGrp="1"/>
          </p:cNvSpPr>
          <p:nvPr>
            <p:ph type="sldNum" sz="quarter" idx="12"/>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813C3DBF-F6A8-4418-8078-7779F9E26046}" type="slidenum">
              <a:rPr lang="en-US" altLang="en-US" sz="1200">
                <a:solidFill>
                  <a:srgbClr val="BCBCBC"/>
                </a:solidFill>
              </a:rPr>
              <a:pPr eaLnBrk="1" hangingPunct="1"/>
              <a:t>9</a:t>
            </a:fld>
            <a:endParaRPr lang="en-US" altLang="en-US" sz="1200">
              <a:solidFill>
                <a:srgbClr val="BCBCBC"/>
              </a:solidFill>
            </a:endParaRPr>
          </a:p>
        </p:txBody>
      </p:sp>
      <p:sp>
        <p:nvSpPr>
          <p:cNvPr id="10250" name="Line 37"/>
          <p:cNvSpPr>
            <a:spLocks noChangeShapeType="1"/>
          </p:cNvSpPr>
          <p:nvPr/>
        </p:nvSpPr>
        <p:spPr bwMode="auto">
          <a:xfrm>
            <a:off x="2800351" y="5743575"/>
            <a:ext cx="733425" cy="0"/>
          </a:xfrm>
          <a:prstGeom prst="line">
            <a:avLst/>
          </a:prstGeom>
          <a:noFill/>
          <a:ln w="1016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251" name="Line 38"/>
          <p:cNvSpPr>
            <a:spLocks noChangeShapeType="1"/>
          </p:cNvSpPr>
          <p:nvPr/>
        </p:nvSpPr>
        <p:spPr bwMode="auto">
          <a:xfrm flipH="1">
            <a:off x="9658351" y="5734050"/>
            <a:ext cx="676275" cy="0"/>
          </a:xfrm>
          <a:prstGeom prst="line">
            <a:avLst/>
          </a:prstGeom>
          <a:noFill/>
          <a:ln w="1016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252" name="Rectangle 140"/>
          <p:cNvSpPr>
            <a:spLocks noChangeArrowheads="1"/>
          </p:cNvSpPr>
          <p:nvPr/>
        </p:nvSpPr>
        <p:spPr bwMode="auto">
          <a:xfrm>
            <a:off x="3533776" y="5480051"/>
            <a:ext cx="6119813" cy="500063"/>
          </a:xfrm>
          <a:prstGeom prst="rect">
            <a:avLst/>
          </a:prstGeom>
          <a:solidFill>
            <a:schemeClr val="folHlink"/>
          </a:solidFill>
          <a:ln w="2857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10253" name="AutoShape 151"/>
          <p:cNvSpPr>
            <a:spLocks noChangeArrowheads="1"/>
          </p:cNvSpPr>
          <p:nvPr/>
        </p:nvSpPr>
        <p:spPr bwMode="auto">
          <a:xfrm>
            <a:off x="3384550" y="5986464"/>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10254" name="AutoShape 152"/>
          <p:cNvSpPr>
            <a:spLocks noChangeArrowheads="1"/>
          </p:cNvSpPr>
          <p:nvPr/>
        </p:nvSpPr>
        <p:spPr bwMode="auto">
          <a:xfrm>
            <a:off x="9504363" y="5976939"/>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cxnSp>
        <p:nvCxnSpPr>
          <p:cNvPr id="21" name="Straight Arrow Connector 20"/>
          <p:cNvCxnSpPr/>
          <p:nvPr/>
        </p:nvCxnSpPr>
        <p:spPr>
          <a:xfrm rot="5400000">
            <a:off x="3876675" y="5219700"/>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4445794"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5013325" y="5218113"/>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a:off x="5553869"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a:off x="3303588" y="5214938"/>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a:off x="6107907"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7188200" y="5214938"/>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a:off x="7757319"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5400000">
            <a:off x="8323263" y="5213350"/>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a:off x="8865394"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a:off x="6619875" y="5214938"/>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5400000">
            <a:off x="9381332" y="52141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0267" name="Line 69"/>
          <p:cNvSpPr>
            <a:spLocks noChangeShapeType="1"/>
          </p:cNvSpPr>
          <p:nvPr/>
        </p:nvSpPr>
        <p:spPr bwMode="auto">
          <a:xfrm>
            <a:off x="3536950" y="5892800"/>
            <a:ext cx="6115050"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8" name="Line 70"/>
          <p:cNvSpPr>
            <a:spLocks noChangeShapeType="1"/>
          </p:cNvSpPr>
          <p:nvPr/>
        </p:nvSpPr>
        <p:spPr bwMode="auto">
          <a:xfrm>
            <a:off x="3533776" y="5575300"/>
            <a:ext cx="6118225"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1490601613</TotalTime>
  <Pages>1237561</Pages>
  <Words>3670</Words>
  <Application>Microsoft Office PowerPoint</Application>
  <PresentationFormat>Widescreen</PresentationFormat>
  <Paragraphs>869</Paragraphs>
  <Slides>86</Slides>
  <Notes>86</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86</vt:i4>
      </vt:variant>
    </vt:vector>
  </HeadingPairs>
  <TitlesOfParts>
    <vt:vector size="96" baseType="lpstr">
      <vt:lpstr>Arial</vt:lpstr>
      <vt:lpstr>Book Antiqua</vt:lpstr>
      <vt:lpstr>Lucida Sans</vt:lpstr>
      <vt:lpstr>Symbol</vt:lpstr>
      <vt:lpstr>Times New Roman</vt:lpstr>
      <vt:lpstr>Wingdings</vt:lpstr>
      <vt:lpstr>Wingdings 2</vt:lpstr>
      <vt:lpstr>Wingdings 3</vt:lpstr>
      <vt:lpstr>Apex</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Retrofit of Steel Moment Frame Connections: Current Testing Program</dc:title>
  <dc:creator>UT</dc:creator>
  <cp:lastModifiedBy>Prateeksha Sharma</cp:lastModifiedBy>
  <cp:revision>1346190948</cp:revision>
  <cp:lastPrinted>2001-05-09T19:19:51Z</cp:lastPrinted>
  <dcterms:created xsi:type="dcterms:W3CDTF">1998-02-18T16:27:01Z</dcterms:created>
  <dcterms:modified xsi:type="dcterms:W3CDTF">2024-07-24T15:57:38Z</dcterms:modified>
</cp:coreProperties>
</file>